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6858000" cy="9144000"/>
  <p:embeddedFontLst>
    <p:embeddedFont>
      <p:font typeface="Roboto"/>
      <p:regular r:id="rId26"/>
      <p:bold r:id="rId27"/>
      <p:italic r:id="rId28"/>
      <p:boldItalic r:id="rId29"/>
    </p:embeddedFont>
    <p:embeddedFont>
      <p:font typeface="Montserrat"/>
      <p:regular r:id="rId30"/>
      <p:bold r:id="rId31"/>
      <p:italic r:id="rId32"/>
      <p:boldItalic r:id="rId33"/>
    </p:embeddedFont>
    <p:embeddedFont>
      <p:font typeface="Lato"/>
      <p:regular r:id="rId34"/>
      <p:bold r:id="rId35"/>
      <p:italic r:id="rId36"/>
      <p:boldItalic r:id="rId37"/>
    </p:embeddedFont>
    <p:embeddedFont>
      <p:font typeface="Tahoma"/>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regular.fntdata"/><Relationship Id="rId25" Type="http://schemas.openxmlformats.org/officeDocument/2006/relationships/slide" Target="slides/slide21.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7.xml"/><Relationship Id="rId33" Type="http://schemas.openxmlformats.org/officeDocument/2006/relationships/font" Target="fonts/Montserrat-boldItalic.fntdata"/><Relationship Id="rId10" Type="http://schemas.openxmlformats.org/officeDocument/2006/relationships/slide" Target="slides/slide6.xml"/><Relationship Id="rId32" Type="http://schemas.openxmlformats.org/officeDocument/2006/relationships/font" Target="fonts/Montserrat-italic.fntdata"/><Relationship Id="rId13" Type="http://schemas.openxmlformats.org/officeDocument/2006/relationships/slide" Target="slides/slide9.xml"/><Relationship Id="rId35" Type="http://schemas.openxmlformats.org/officeDocument/2006/relationships/font" Target="fonts/Lato-bold.fntdata"/><Relationship Id="rId12" Type="http://schemas.openxmlformats.org/officeDocument/2006/relationships/slide" Target="slides/slide8.xml"/><Relationship Id="rId34" Type="http://schemas.openxmlformats.org/officeDocument/2006/relationships/font" Target="fonts/Lato-regular.fntdata"/><Relationship Id="rId15" Type="http://schemas.openxmlformats.org/officeDocument/2006/relationships/slide" Target="slides/slide11.xml"/><Relationship Id="rId37" Type="http://schemas.openxmlformats.org/officeDocument/2006/relationships/font" Target="fonts/Lato-boldItalic.fntdata"/><Relationship Id="rId14" Type="http://schemas.openxmlformats.org/officeDocument/2006/relationships/slide" Target="slides/slide10.xml"/><Relationship Id="rId36" Type="http://schemas.openxmlformats.org/officeDocument/2006/relationships/font" Target="fonts/Lato-italic.fntdata"/><Relationship Id="rId17" Type="http://schemas.openxmlformats.org/officeDocument/2006/relationships/slide" Target="slides/slide13.xml"/><Relationship Id="rId39" Type="http://schemas.openxmlformats.org/officeDocument/2006/relationships/font" Target="fonts/Tahoma-bold.fntdata"/><Relationship Id="rId16" Type="http://schemas.openxmlformats.org/officeDocument/2006/relationships/slide" Target="slides/slide12.xml"/><Relationship Id="rId38" Type="http://schemas.openxmlformats.org/officeDocument/2006/relationships/font" Target="fonts/Tahoma-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 name="Google Shape;16;p2"/>
          <p:cNvSpPr txBox="1"/>
          <p:nvPr>
            <p:ph type="ctrTitle"/>
          </p:nvPr>
        </p:nvSpPr>
        <p:spPr>
          <a:xfrm>
            <a:off x="3537150" y="1578400"/>
            <a:ext cx="5017500" cy="15789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1" name="Shape 101"/>
        <p:cNvGrpSpPr/>
        <p:nvPr/>
      </p:nvGrpSpPr>
      <p:grpSpPr>
        <a:xfrm>
          <a:off x="0" y="0"/>
          <a:ext cx="0" cy="0"/>
          <a:chOff x="0" y="0"/>
          <a:chExt cx="0" cy="0"/>
        </a:xfrm>
      </p:grpSpPr>
      <p:grpSp>
        <p:nvGrpSpPr>
          <p:cNvPr id="102" name="Google Shape;102;p11"/>
          <p:cNvGrpSpPr/>
          <p:nvPr/>
        </p:nvGrpSpPr>
        <p:grpSpPr>
          <a:xfrm>
            <a:off x="4406400" y="0"/>
            <a:ext cx="4737600" cy="5143065"/>
            <a:chOff x="4406400" y="0"/>
            <a:chExt cx="4737600" cy="5143065"/>
          </a:xfrm>
        </p:grpSpPr>
        <p:sp>
          <p:nvSpPr>
            <p:cNvPr id="103" name="Google Shape;103;p11"/>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1"/>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1"/>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1"/>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1"/>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1"/>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1"/>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1"/>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1"/>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1"/>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1"/>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1"/>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1"/>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1"/>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1"/>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1"/>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1" name="Google Shape;121;p11"/>
          <p:cNvSpPr txBox="1"/>
          <p:nvPr>
            <p:ph type="title"/>
          </p:nvPr>
        </p:nvSpPr>
        <p:spPr>
          <a:xfrm>
            <a:off x="823850" y="1284675"/>
            <a:ext cx="4776000" cy="13008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p:txBody>
      </p:sp>
      <p:sp>
        <p:nvSpPr>
          <p:cNvPr id="122" name="Google Shape;122;p11"/>
          <p:cNvSpPr txBox="1"/>
          <p:nvPr>
            <p:ph idx="1" type="body"/>
          </p:nvPr>
        </p:nvSpPr>
        <p:spPr>
          <a:xfrm>
            <a:off x="823850" y="2643124"/>
            <a:ext cx="4776000" cy="1218900"/>
          </a:xfrm>
          <a:prstGeom prst="rect">
            <a:avLst/>
          </a:prstGeom>
          <a:noFill/>
          <a:ln>
            <a:noFill/>
          </a:ln>
        </p:spPr>
        <p:txBody>
          <a:bodyPr anchorCtr="0" anchor="t" bIns="91425" lIns="91425" spcFirstLastPara="1" rIns="91425" wrap="square" tIns="91425"/>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23" name="Google Shape;123;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9" name="Shape 19"/>
        <p:cNvGrpSpPr/>
        <p:nvPr/>
      </p:nvGrpSpPr>
      <p:grpSpPr>
        <a:xfrm>
          <a:off x="0" y="0"/>
          <a:ext cx="0" cy="0"/>
          <a:chOff x="0" y="0"/>
          <a:chExt cx="0" cy="0"/>
        </a:xfrm>
      </p:grpSpPr>
      <p:grpSp>
        <p:nvGrpSpPr>
          <p:cNvPr id="20" name="Google Shape;20;p3"/>
          <p:cNvGrpSpPr/>
          <p:nvPr/>
        </p:nvGrpSpPr>
        <p:grpSpPr>
          <a:xfrm>
            <a:off x="0" y="381001"/>
            <a:ext cx="1037850" cy="1016288"/>
            <a:chOff x="0" y="381001"/>
            <a:chExt cx="1037850" cy="1016288"/>
          </a:xfrm>
        </p:grpSpPr>
        <p:sp>
          <p:nvSpPr>
            <p:cNvPr id="21" name="Google Shape;21;p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 name="Google Shape;23;p3"/>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4" name="Google Shape;24;p3"/>
          <p:cNvSpPr txBox="1"/>
          <p:nvPr>
            <p:ph idx="1" type="body"/>
          </p:nvPr>
        </p:nvSpPr>
        <p:spPr>
          <a:xfrm>
            <a:off x="1297500" y="1567550"/>
            <a:ext cx="3403200" cy="2911200"/>
          </a:xfrm>
          <a:prstGeom prst="rect">
            <a:avLst/>
          </a:prstGeom>
          <a:noFill/>
          <a:ln>
            <a:noFill/>
          </a:ln>
        </p:spPr>
        <p:txBody>
          <a:bodyPr anchorCtr="0" anchor="t" bIns="91425" lIns="91425" spcFirstLastPara="1" rIns="91425" wrap="square" tIns="91425"/>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5" name="Google Shape;25;p3"/>
          <p:cNvSpPr txBox="1"/>
          <p:nvPr>
            <p:ph idx="2" type="body"/>
          </p:nvPr>
        </p:nvSpPr>
        <p:spPr>
          <a:xfrm>
            <a:off x="4933221" y="1567550"/>
            <a:ext cx="3403200" cy="2911200"/>
          </a:xfrm>
          <a:prstGeom prst="rect">
            <a:avLst/>
          </a:prstGeom>
          <a:noFill/>
          <a:ln>
            <a:noFill/>
          </a:ln>
        </p:spPr>
        <p:txBody>
          <a:bodyPr anchorCtr="0" anchor="t" bIns="91425" lIns="91425" spcFirstLastPara="1" rIns="91425" wrap="square" tIns="91425"/>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6" name="Google Shape;2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 name="Shape 27"/>
        <p:cNvGrpSpPr/>
        <p:nvPr/>
      </p:nvGrpSpPr>
      <p:grpSpPr>
        <a:xfrm>
          <a:off x="0" y="0"/>
          <a:ext cx="0" cy="0"/>
          <a:chOff x="0" y="0"/>
          <a:chExt cx="0" cy="0"/>
        </a:xfrm>
      </p:grpSpPr>
      <p:grpSp>
        <p:nvGrpSpPr>
          <p:cNvPr id="28" name="Google Shape;28;p4"/>
          <p:cNvGrpSpPr/>
          <p:nvPr/>
        </p:nvGrpSpPr>
        <p:grpSpPr>
          <a:xfrm>
            <a:off x="4406400" y="0"/>
            <a:ext cx="4737600" cy="5143065"/>
            <a:chOff x="4406400" y="0"/>
            <a:chExt cx="4737600" cy="5143065"/>
          </a:xfrm>
        </p:grpSpPr>
        <p:sp>
          <p:nvSpPr>
            <p:cNvPr id="29" name="Google Shape;29;p4"/>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4"/>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4"/>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4"/>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4"/>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4"/>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4"/>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4"/>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4"/>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4"/>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4"/>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4"/>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4"/>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4"/>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4"/>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 name="Google Shape;47;p4"/>
          <p:cNvSpPr txBox="1"/>
          <p:nvPr>
            <p:ph type="title"/>
          </p:nvPr>
        </p:nvSpPr>
        <p:spPr>
          <a:xfrm>
            <a:off x="823850" y="2053000"/>
            <a:ext cx="4587000" cy="1148700"/>
          </a:xfrm>
          <a:prstGeom prst="rect">
            <a:avLst/>
          </a:prstGeom>
          <a:noFill/>
          <a:ln>
            <a:noFill/>
          </a:ln>
        </p:spPr>
        <p:txBody>
          <a:bodyPr anchorCtr="0" anchor="ctr" bIns="91425" lIns="91425" spcFirstLastPara="1" rIns="91425" wrap="square" tIns="91425"/>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8" name="Google Shape;48;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9" name="Shape 49"/>
        <p:cNvGrpSpPr/>
        <p:nvPr/>
      </p:nvGrpSpPr>
      <p:grpSpPr>
        <a:xfrm>
          <a:off x="0" y="0"/>
          <a:ext cx="0" cy="0"/>
          <a:chOff x="0" y="0"/>
          <a:chExt cx="0" cy="0"/>
        </a:xfrm>
      </p:grpSpPr>
      <p:grpSp>
        <p:nvGrpSpPr>
          <p:cNvPr id="50" name="Google Shape;50;p5"/>
          <p:cNvGrpSpPr/>
          <p:nvPr/>
        </p:nvGrpSpPr>
        <p:grpSpPr>
          <a:xfrm>
            <a:off x="0" y="381001"/>
            <a:ext cx="1037850" cy="1016288"/>
            <a:chOff x="0" y="381001"/>
            <a:chExt cx="1037850" cy="1016288"/>
          </a:xfrm>
        </p:grpSpPr>
        <p:sp>
          <p:nvSpPr>
            <p:cNvPr id="51" name="Google Shape;5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 name="Google Shape;53;p5"/>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4" name="Google Shape;54;p5"/>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58" name="Shape 58"/>
        <p:cNvGrpSpPr/>
        <p:nvPr/>
      </p:nvGrpSpPr>
      <p:grpSpPr>
        <a:xfrm>
          <a:off x="0" y="0"/>
          <a:ext cx="0" cy="0"/>
          <a:chOff x="0" y="0"/>
          <a:chExt cx="0" cy="0"/>
        </a:xfrm>
      </p:grpSpPr>
      <p:grpSp>
        <p:nvGrpSpPr>
          <p:cNvPr id="59" name="Google Shape;59;p7"/>
          <p:cNvGrpSpPr/>
          <p:nvPr/>
        </p:nvGrpSpPr>
        <p:grpSpPr>
          <a:xfrm>
            <a:off x="0" y="381001"/>
            <a:ext cx="1037850" cy="1016288"/>
            <a:chOff x="0" y="381001"/>
            <a:chExt cx="1037850" cy="1016288"/>
          </a:xfrm>
        </p:grpSpPr>
        <p:sp>
          <p:nvSpPr>
            <p:cNvPr id="60" name="Google Shape;60;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 name="Google Shape;62;p7"/>
          <p:cNvSpPr txBox="1"/>
          <p:nvPr>
            <p:ph type="title"/>
          </p:nvPr>
        </p:nvSpPr>
        <p:spPr>
          <a:xfrm>
            <a:off x="1297500" y="393750"/>
            <a:ext cx="3798900" cy="14931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3" name="Google Shape;63;p7"/>
          <p:cNvSpPr txBox="1"/>
          <p:nvPr>
            <p:ph idx="1" type="body"/>
          </p:nvPr>
        </p:nvSpPr>
        <p:spPr>
          <a:xfrm>
            <a:off x="1297500" y="1972550"/>
            <a:ext cx="3798900" cy="2415900"/>
          </a:xfrm>
          <a:prstGeom prst="rect">
            <a:avLst/>
          </a:prstGeom>
          <a:noFill/>
          <a:ln>
            <a:noFill/>
          </a:ln>
        </p:spPr>
        <p:txBody>
          <a:bodyPr anchorCtr="0" anchor="t" bIns="91425" lIns="91425" spcFirstLastPara="1" rIns="91425" wrap="square" tIns="91425"/>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64" name="Google Shape;64;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5" name="Shape 65"/>
        <p:cNvGrpSpPr/>
        <p:nvPr/>
      </p:nvGrpSpPr>
      <p:grpSpPr>
        <a:xfrm>
          <a:off x="0" y="0"/>
          <a:ext cx="0" cy="0"/>
          <a:chOff x="0" y="0"/>
          <a:chExt cx="0" cy="0"/>
        </a:xfrm>
      </p:grpSpPr>
      <p:grpSp>
        <p:nvGrpSpPr>
          <p:cNvPr id="66" name="Google Shape;66;p8"/>
          <p:cNvGrpSpPr/>
          <p:nvPr/>
        </p:nvGrpSpPr>
        <p:grpSpPr>
          <a:xfrm>
            <a:off x="4406400" y="0"/>
            <a:ext cx="4737600" cy="5143500"/>
            <a:chOff x="4406400" y="0"/>
            <a:chExt cx="4737600" cy="5143500"/>
          </a:xfrm>
        </p:grpSpPr>
        <p:sp>
          <p:nvSpPr>
            <p:cNvPr id="67" name="Google Shape;67;p8"/>
            <p:cNvSpPr/>
            <p:nvPr/>
          </p:nvSpPr>
          <p:spPr>
            <a:xfrm rot="5400000">
              <a:off x="4407900" y="-1500"/>
              <a:ext cx="47346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8"/>
            <p:cNvSpPr/>
            <p:nvPr/>
          </p:nvSpPr>
          <p:spPr>
            <a:xfrm rot="5400000">
              <a:off x="4840825" y="6000"/>
              <a:ext cx="42987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8"/>
            <p:cNvSpPr/>
            <p:nvPr/>
          </p:nvSpPr>
          <p:spPr>
            <a:xfrm rot="-5400000">
              <a:off x="5618399" y="123664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8"/>
            <p:cNvSpPr/>
            <p:nvPr/>
          </p:nvSpPr>
          <p:spPr>
            <a:xfrm flipH="1">
              <a:off x="5849857" y="144407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8"/>
            <p:cNvSpPr/>
            <p:nvPr/>
          </p:nvSpPr>
          <p:spPr>
            <a:xfrm rot="-5400000">
              <a:off x="5987081" y="246974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8"/>
            <p:cNvSpPr/>
            <p:nvPr/>
          </p:nvSpPr>
          <p:spPr>
            <a:xfrm flipH="1">
              <a:off x="6222115" y="2677179"/>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8"/>
            <p:cNvSpPr/>
            <p:nvPr/>
          </p:nvSpPr>
          <p:spPr>
            <a:xfrm rot="-5400000">
              <a:off x="6675341" y="186224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8"/>
            <p:cNvSpPr/>
            <p:nvPr/>
          </p:nvSpPr>
          <p:spPr>
            <a:xfrm rot="-5400000">
              <a:off x="6861141" y="247808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8"/>
            <p:cNvSpPr/>
            <p:nvPr/>
          </p:nvSpPr>
          <p:spPr>
            <a:xfrm flipH="1">
              <a:off x="7965266" y="269319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8"/>
            <p:cNvSpPr/>
            <p:nvPr/>
          </p:nvSpPr>
          <p:spPr>
            <a:xfrm flipH="1">
              <a:off x="8145082" y="330903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8"/>
            <p:cNvSpPr/>
            <p:nvPr/>
          </p:nvSpPr>
          <p:spPr>
            <a:xfrm rot="-5400000">
              <a:off x="7047599" y="309534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8"/>
            <p:cNvSpPr/>
            <p:nvPr/>
          </p:nvSpPr>
          <p:spPr>
            <a:xfrm flipH="1">
              <a:off x="7276649" y="330278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8"/>
            <p:cNvSpPr/>
            <p:nvPr/>
          </p:nvSpPr>
          <p:spPr>
            <a:xfrm flipH="1">
              <a:off x="7462448" y="391862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8"/>
            <p:cNvSpPr/>
            <p:nvPr/>
          </p:nvSpPr>
          <p:spPr>
            <a:xfrm rot="-5400000">
              <a:off x="8102491" y="37188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8"/>
            <p:cNvSpPr/>
            <p:nvPr/>
          </p:nvSpPr>
          <p:spPr>
            <a:xfrm flipH="1">
              <a:off x="8334533" y="392629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8"/>
            <p:cNvSpPr/>
            <p:nvPr/>
          </p:nvSpPr>
          <p:spPr>
            <a:xfrm rot="-5400000">
              <a:off x="8288290" y="433470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5" name="Google Shape;85;p8"/>
          <p:cNvSpPr txBox="1"/>
          <p:nvPr>
            <p:ph type="title"/>
          </p:nvPr>
        </p:nvSpPr>
        <p:spPr>
          <a:xfrm>
            <a:off x="823850" y="866775"/>
            <a:ext cx="4587000" cy="3521100"/>
          </a:xfrm>
          <a:prstGeom prst="rect">
            <a:avLst/>
          </a:prstGeom>
          <a:noFill/>
          <a:ln>
            <a:noFill/>
          </a:ln>
        </p:spPr>
        <p:txBody>
          <a:bodyPr anchorCtr="0" anchor="ctr" bIns="91425" lIns="91425" spcFirstLastPara="1" rIns="91425" wrap="square" tIns="91425"/>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6" name="Google Shape;86;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7" name="Shape 87"/>
        <p:cNvGrpSpPr/>
        <p:nvPr/>
      </p:nvGrpSpPr>
      <p:grpSpPr>
        <a:xfrm>
          <a:off x="0" y="0"/>
          <a:ext cx="0" cy="0"/>
          <a:chOff x="0" y="0"/>
          <a:chExt cx="0" cy="0"/>
        </a:xfrm>
      </p:grpSpPr>
      <p:grpSp>
        <p:nvGrpSpPr>
          <p:cNvPr id="88" name="Google Shape;88;p9"/>
          <p:cNvGrpSpPr/>
          <p:nvPr/>
        </p:nvGrpSpPr>
        <p:grpSpPr>
          <a:xfrm>
            <a:off x="0" y="381001"/>
            <a:ext cx="1037850" cy="1016288"/>
            <a:chOff x="0" y="381001"/>
            <a:chExt cx="1037850" cy="1016288"/>
          </a:xfrm>
        </p:grpSpPr>
        <p:sp>
          <p:nvSpPr>
            <p:cNvPr id="89" name="Google Shape;89;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1" name="Google Shape;91;p9"/>
          <p:cNvSpPr txBox="1"/>
          <p:nvPr>
            <p:ph type="title"/>
          </p:nvPr>
        </p:nvSpPr>
        <p:spPr>
          <a:xfrm>
            <a:off x="1297500" y="1658325"/>
            <a:ext cx="3036300" cy="17517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2" name="Google Shape;92;p9"/>
          <p:cNvSpPr txBox="1"/>
          <p:nvPr>
            <p:ph idx="1" type="subTitle"/>
          </p:nvPr>
        </p:nvSpPr>
        <p:spPr>
          <a:xfrm>
            <a:off x="1297500" y="3538000"/>
            <a:ext cx="3036300" cy="5061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93" name="Google Shape;93;p9"/>
          <p:cNvSpPr txBox="1"/>
          <p:nvPr>
            <p:ph idx="2" type="body"/>
          </p:nvPr>
        </p:nvSpPr>
        <p:spPr>
          <a:xfrm>
            <a:off x="4648200" y="1696600"/>
            <a:ext cx="3676800" cy="2347500"/>
          </a:xfrm>
          <a:prstGeom prst="rect">
            <a:avLst/>
          </a:prstGeom>
          <a:noFill/>
          <a:ln>
            <a:noFill/>
          </a:ln>
        </p:spPr>
        <p:txBody>
          <a:bodyPr anchorCtr="0" anchor="t" bIns="91425" lIns="91425" spcFirstLastPara="1" rIns="91425" wrap="square" tIns="91425"/>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4" name="Google Shape;94;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5" name="Shape 95"/>
        <p:cNvGrpSpPr/>
        <p:nvPr/>
      </p:nvGrpSpPr>
      <p:grpSpPr>
        <a:xfrm>
          <a:off x="0" y="0"/>
          <a:ext cx="0" cy="0"/>
          <a:chOff x="0" y="0"/>
          <a:chExt cx="0" cy="0"/>
        </a:xfrm>
      </p:grpSpPr>
      <p:grpSp>
        <p:nvGrpSpPr>
          <p:cNvPr id="96" name="Google Shape;96;p10"/>
          <p:cNvGrpSpPr/>
          <p:nvPr/>
        </p:nvGrpSpPr>
        <p:grpSpPr>
          <a:xfrm>
            <a:off x="0" y="4128572"/>
            <a:ext cx="698925" cy="684657"/>
            <a:chOff x="0" y="3785672"/>
            <a:chExt cx="698925" cy="684657"/>
          </a:xfrm>
        </p:grpSpPr>
        <p:sp>
          <p:nvSpPr>
            <p:cNvPr id="97" name="Google Shape;97;p10"/>
            <p:cNvSpPr/>
            <p:nvPr/>
          </p:nvSpPr>
          <p:spPr>
            <a:xfrm rot="-5400000">
              <a:off x="0" y="3785672"/>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0"/>
            <p:cNvSpPr/>
            <p:nvPr/>
          </p:nvSpPr>
          <p:spPr>
            <a:xfrm flipH="1">
              <a:off x="154125" y="3925529"/>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9" name="Google Shape;99;p10"/>
          <p:cNvSpPr txBox="1"/>
          <p:nvPr>
            <p:ph idx="1" type="body"/>
          </p:nvPr>
        </p:nvSpPr>
        <p:spPr>
          <a:xfrm>
            <a:off x="812725" y="4305375"/>
            <a:ext cx="6936000" cy="523800"/>
          </a:xfrm>
          <a:prstGeom prst="rect">
            <a:avLst/>
          </a:prstGeom>
          <a:noFill/>
          <a:ln>
            <a:noFill/>
          </a:ln>
        </p:spPr>
        <p:txBody>
          <a:bodyPr anchorCtr="0" anchor="ctr" bIns="91425" lIns="91425" spcFirstLastPara="1" rIns="91425" wrap="square" tIns="91425"/>
          <a:lstStyle>
            <a:lvl1pPr indent="-228600" lvl="0" marL="457200" algn="l">
              <a:lnSpc>
                <a:spcPct val="100000"/>
              </a:lnSpc>
              <a:spcBef>
                <a:spcPts val="0"/>
              </a:spcBef>
              <a:spcAft>
                <a:spcPts val="0"/>
              </a:spcAft>
              <a:buSzPts val="1300"/>
              <a:buNone/>
              <a:defRPr/>
            </a:lvl1pPr>
          </a:lstStyle>
          <a:p/>
        </p:txBody>
      </p:sp>
      <p:sp>
        <p:nvSpPr>
          <p:cNvPr id="100" name="Google Shape;100;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1600"/>
              </a:spcBef>
              <a:spcAft>
                <a:spcPts val="160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jpg"/><Relationship Id="rId4" Type="http://schemas.openxmlformats.org/officeDocument/2006/relationships/image" Target="../media/image1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jpg"/><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2"/>
          <p:cNvSpPr txBox="1"/>
          <p:nvPr>
            <p:ph type="ctrTitle"/>
          </p:nvPr>
        </p:nvSpPr>
        <p:spPr>
          <a:xfrm>
            <a:off x="932151" y="1742850"/>
            <a:ext cx="7622499" cy="16578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4000"/>
              <a:buNone/>
            </a:pPr>
            <a:r>
              <a:rPr b="1" lang="en">
                <a:latin typeface="Roboto"/>
                <a:ea typeface="Roboto"/>
                <a:cs typeface="Roboto"/>
                <a:sym typeface="Roboto"/>
              </a:rPr>
              <a:t>TEST KIT &amp; </a:t>
            </a:r>
            <a:br>
              <a:rPr b="1" lang="en">
                <a:latin typeface="Roboto"/>
                <a:ea typeface="Roboto"/>
                <a:cs typeface="Roboto"/>
                <a:sym typeface="Roboto"/>
              </a:rPr>
            </a:br>
            <a:r>
              <a:rPr b="1" lang="en">
                <a:latin typeface="Roboto"/>
                <a:ea typeface="Roboto"/>
                <a:cs typeface="Roboto"/>
                <a:sym typeface="Roboto"/>
              </a:rPr>
              <a:t>BASIC PROGRAMMING</a:t>
            </a:r>
            <a:r>
              <a:rPr lang="en"/>
              <a:t> </a:t>
            </a:r>
            <a:endParaRPr/>
          </a:p>
        </p:txBody>
      </p:sp>
      <p:sp>
        <p:nvSpPr>
          <p:cNvPr id="129" name="Google Shape;129;p12"/>
          <p:cNvSpPr txBox="1"/>
          <p:nvPr>
            <p:ph idx="1" type="subTitle"/>
          </p:nvPr>
        </p:nvSpPr>
        <p:spPr>
          <a:xfrm>
            <a:off x="5083950" y="3924925"/>
            <a:ext cx="3470700" cy="5061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pic>
        <p:nvPicPr>
          <p:cNvPr id="187" name="Google Shape;187;p21"/>
          <p:cNvPicPr preferRelativeResize="0"/>
          <p:nvPr/>
        </p:nvPicPr>
        <p:blipFill rotWithShape="1">
          <a:blip r:embed="rId3">
            <a:alphaModFix/>
          </a:blip>
          <a:srcRect b="0" l="0" r="0" t="0"/>
          <a:stretch/>
        </p:blipFill>
        <p:spPr>
          <a:xfrm>
            <a:off x="983600" y="482775"/>
            <a:ext cx="3127200" cy="2126050"/>
          </a:xfrm>
          <a:prstGeom prst="rect">
            <a:avLst/>
          </a:prstGeom>
          <a:noFill/>
          <a:ln>
            <a:noFill/>
          </a:ln>
        </p:spPr>
      </p:pic>
      <p:sp>
        <p:nvSpPr>
          <p:cNvPr id="188" name="Google Shape;188;p21"/>
          <p:cNvSpPr txBox="1"/>
          <p:nvPr>
            <p:ph idx="1" type="body"/>
          </p:nvPr>
        </p:nvSpPr>
        <p:spPr>
          <a:xfrm>
            <a:off x="759500" y="2787300"/>
            <a:ext cx="3575400" cy="192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sz="1400">
                <a:latin typeface="Times New Roman"/>
                <a:ea typeface="Times New Roman"/>
                <a:cs typeface="Times New Roman"/>
                <a:sym typeface="Times New Roman"/>
              </a:rPr>
              <a:t>5.  Go under the “motor” tab. Set the type to “VEX 393 Motor” in the ports where your motors are plugged into, and then name the motors. Types and names can be different for every robot. </a:t>
            </a:r>
            <a:endParaRPr sz="1400">
              <a:latin typeface="Times New Roman"/>
              <a:ea typeface="Times New Roman"/>
              <a:cs typeface="Times New Roman"/>
              <a:sym typeface="Times New Roman"/>
            </a:endParaRPr>
          </a:p>
          <a:p>
            <a:pPr indent="0" lvl="0" marL="0" rtl="0" algn="l">
              <a:lnSpc>
                <a:spcPct val="115000"/>
              </a:lnSpc>
              <a:spcBef>
                <a:spcPts val="1600"/>
              </a:spcBef>
              <a:spcAft>
                <a:spcPts val="1600"/>
              </a:spcAft>
              <a:buSzPts val="1300"/>
              <a:buNone/>
            </a:pPr>
            <a:r>
              <a:rPr lang="en" sz="1400">
                <a:latin typeface="Times New Roman"/>
                <a:ea typeface="Times New Roman"/>
                <a:cs typeface="Times New Roman"/>
                <a:sym typeface="Times New Roman"/>
              </a:rPr>
              <a:t>Hit “enter” to save your motor set up.</a:t>
            </a:r>
            <a:endParaRPr sz="1400">
              <a:latin typeface="Times New Roman"/>
              <a:ea typeface="Times New Roman"/>
              <a:cs typeface="Times New Roman"/>
              <a:sym typeface="Times New Roman"/>
            </a:endParaRPr>
          </a:p>
        </p:txBody>
      </p:sp>
      <p:pic>
        <p:nvPicPr>
          <p:cNvPr id="189" name="Google Shape;189;p21"/>
          <p:cNvPicPr preferRelativeResize="0"/>
          <p:nvPr/>
        </p:nvPicPr>
        <p:blipFill rotWithShape="1">
          <a:blip r:embed="rId4">
            <a:alphaModFix/>
          </a:blip>
          <a:srcRect b="13228" l="0" r="37597" t="20558"/>
          <a:stretch/>
        </p:blipFill>
        <p:spPr>
          <a:xfrm>
            <a:off x="4491775" y="1614250"/>
            <a:ext cx="4077425" cy="3022350"/>
          </a:xfrm>
          <a:prstGeom prst="rect">
            <a:avLst/>
          </a:prstGeom>
          <a:noFill/>
          <a:ln>
            <a:noFill/>
          </a:ln>
        </p:spPr>
      </p:pic>
      <p:sp>
        <p:nvSpPr>
          <p:cNvPr id="190" name="Google Shape;190;p21"/>
          <p:cNvSpPr/>
          <p:nvPr/>
        </p:nvSpPr>
        <p:spPr>
          <a:xfrm>
            <a:off x="2200360" y="682360"/>
            <a:ext cx="918000" cy="5493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1"/>
          <p:cNvSpPr txBox="1"/>
          <p:nvPr/>
        </p:nvSpPr>
        <p:spPr>
          <a:xfrm>
            <a:off x="4648312" y="682360"/>
            <a:ext cx="3764350" cy="105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3F3F3"/>
                </a:solidFill>
                <a:latin typeface="Times New Roman"/>
                <a:ea typeface="Times New Roman"/>
                <a:cs typeface="Times New Roman"/>
                <a:sym typeface="Times New Roman"/>
              </a:rPr>
              <a:t>4.  Select “Motor and Sensor Setup” on the top toolbar. The window below should pop up.</a:t>
            </a:r>
            <a:endParaRPr b="0" i="0" sz="1400" u="none" cap="none" strike="noStrike">
              <a:solidFill>
                <a:srgbClr val="F3F3F3"/>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pic>
        <p:nvPicPr>
          <p:cNvPr id="196" name="Google Shape;196;p22"/>
          <p:cNvPicPr preferRelativeResize="0"/>
          <p:nvPr/>
        </p:nvPicPr>
        <p:blipFill rotWithShape="1">
          <a:blip r:embed="rId3">
            <a:alphaModFix/>
          </a:blip>
          <a:srcRect b="0" l="0" r="0" t="0"/>
          <a:stretch/>
        </p:blipFill>
        <p:spPr>
          <a:xfrm>
            <a:off x="1484900" y="1073800"/>
            <a:ext cx="6174200" cy="1970725"/>
          </a:xfrm>
          <a:prstGeom prst="rect">
            <a:avLst/>
          </a:prstGeom>
          <a:noFill/>
          <a:ln>
            <a:noFill/>
          </a:ln>
        </p:spPr>
      </p:pic>
      <p:sp>
        <p:nvSpPr>
          <p:cNvPr id="197" name="Google Shape;197;p22"/>
          <p:cNvSpPr txBox="1"/>
          <p:nvPr/>
        </p:nvSpPr>
        <p:spPr>
          <a:xfrm>
            <a:off x="1674400" y="3287600"/>
            <a:ext cx="5444400" cy="78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Times New Roman"/>
                <a:ea typeface="Times New Roman"/>
                <a:cs typeface="Times New Roman"/>
                <a:sym typeface="Times New Roman"/>
              </a:rPr>
              <a:t>6. There should be similar kind of system generated statements as above. These are called </a:t>
            </a:r>
            <a:r>
              <a:rPr b="1" i="0" lang="en" sz="1400" u="sng" cap="none" strike="noStrike">
                <a:solidFill>
                  <a:schemeClr val="lt2"/>
                </a:solidFill>
                <a:latin typeface="Tahoma"/>
                <a:ea typeface="Tahoma"/>
                <a:cs typeface="Tahoma"/>
                <a:sym typeface="Tahoma"/>
              </a:rPr>
              <a:t>pragma statements</a:t>
            </a:r>
            <a:r>
              <a:rPr b="0" i="0" lang="en" sz="1400" u="none" cap="none" strike="noStrike">
                <a:solidFill>
                  <a:schemeClr val="lt1"/>
                </a:solidFill>
                <a:latin typeface="Times New Roman"/>
                <a:ea typeface="Times New Roman"/>
                <a:cs typeface="Times New Roman"/>
                <a:sym typeface="Times New Roman"/>
              </a:rPr>
              <a:t>. Please do not change anything, not even the symbols or brackets or spacing. Changing the pragma statements may break your entire code.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3"/>
          <p:cNvSpPr txBox="1"/>
          <p:nvPr>
            <p:ph type="title"/>
          </p:nvPr>
        </p:nvSpPr>
        <p:spPr>
          <a:xfrm>
            <a:off x="256350" y="1997400"/>
            <a:ext cx="7578300" cy="1148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b="1" lang="en" sz="3600">
                <a:latin typeface="Roboto"/>
                <a:ea typeface="Roboto"/>
                <a:cs typeface="Roboto"/>
                <a:sym typeface="Roboto"/>
              </a:rPr>
              <a:t>Programming the Test Kit</a:t>
            </a:r>
            <a:endParaRPr b="1" sz="3600">
              <a:latin typeface="Roboto"/>
              <a:ea typeface="Roboto"/>
              <a:cs typeface="Roboto"/>
              <a:sym typeface="Roboto"/>
            </a:endParaRPr>
          </a:p>
          <a:p>
            <a:pPr indent="457200" lvl="0" marL="914400" rtl="0" algn="l">
              <a:lnSpc>
                <a:spcPct val="100000"/>
              </a:lnSpc>
              <a:spcBef>
                <a:spcPts val="0"/>
              </a:spcBef>
              <a:spcAft>
                <a:spcPts val="0"/>
              </a:spcAft>
              <a:buSzPts val="2800"/>
              <a:buNone/>
            </a:pPr>
            <a:r>
              <a:rPr b="1" lang="en" sz="3600">
                <a:latin typeface="Roboto"/>
                <a:ea typeface="Roboto"/>
                <a:cs typeface="Roboto"/>
                <a:sym typeface="Roboto"/>
              </a:rPr>
              <a:t>-- Basic Movement</a:t>
            </a:r>
            <a:endParaRPr b="1" sz="360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pic>
        <p:nvPicPr>
          <p:cNvPr id="207" name="Google Shape;207;p24"/>
          <p:cNvPicPr preferRelativeResize="0"/>
          <p:nvPr/>
        </p:nvPicPr>
        <p:blipFill rotWithShape="1">
          <a:blip r:embed="rId3">
            <a:alphaModFix/>
          </a:blip>
          <a:srcRect b="0" l="0" r="0" t="0"/>
          <a:stretch/>
        </p:blipFill>
        <p:spPr>
          <a:xfrm>
            <a:off x="673750" y="904375"/>
            <a:ext cx="3086100" cy="2981325"/>
          </a:xfrm>
          <a:prstGeom prst="rect">
            <a:avLst/>
          </a:prstGeom>
          <a:noFill/>
          <a:ln>
            <a:noFill/>
          </a:ln>
        </p:spPr>
      </p:pic>
      <p:sp>
        <p:nvSpPr>
          <p:cNvPr id="208" name="Google Shape;208;p24"/>
          <p:cNvSpPr txBox="1"/>
          <p:nvPr>
            <p:ph idx="4294967295" type="body"/>
          </p:nvPr>
        </p:nvSpPr>
        <p:spPr>
          <a:xfrm>
            <a:off x="4180975" y="673200"/>
            <a:ext cx="4632300" cy="379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sz="1400">
                <a:latin typeface="Times New Roman"/>
                <a:ea typeface="Times New Roman"/>
                <a:cs typeface="Times New Roman"/>
                <a:sym typeface="Times New Roman"/>
              </a:rPr>
              <a:t>The basic logic of programming in ROBOTC is by telling the robot:</a:t>
            </a:r>
            <a:endParaRPr sz="1400">
              <a:latin typeface="Times New Roman"/>
              <a:ea typeface="Times New Roman"/>
              <a:cs typeface="Times New Roman"/>
              <a:sym typeface="Times New Roman"/>
            </a:endParaRPr>
          </a:p>
          <a:p>
            <a:pPr indent="-317500" lvl="0" marL="457200" rtl="0" algn="l">
              <a:lnSpc>
                <a:spcPct val="115000"/>
              </a:lnSpc>
              <a:spcBef>
                <a:spcPts val="1600"/>
              </a:spcBef>
              <a:spcAft>
                <a:spcPts val="0"/>
              </a:spcAft>
              <a:buSzPts val="1400"/>
              <a:buFont typeface="Times New Roman"/>
              <a:buAutoNum type="arabicPeriod"/>
            </a:pPr>
            <a:r>
              <a:rPr b="1" lang="en" sz="1400" u="sng">
                <a:solidFill>
                  <a:schemeClr val="lt2"/>
                </a:solidFill>
                <a:latin typeface="Tahoma"/>
                <a:ea typeface="Tahoma"/>
                <a:cs typeface="Tahoma"/>
                <a:sym typeface="Tahoma"/>
              </a:rPr>
              <a:t>What it is doing</a:t>
            </a:r>
            <a:endParaRPr b="1" sz="1400" u="sng">
              <a:solidFill>
                <a:schemeClr val="lt2"/>
              </a:solidFill>
              <a:latin typeface="Tahoma"/>
              <a:ea typeface="Tahoma"/>
              <a:cs typeface="Tahoma"/>
              <a:sym typeface="Tahoma"/>
            </a:endParaRPr>
          </a:p>
          <a:p>
            <a:pPr indent="-317500" lvl="0" marL="457200" rtl="0" algn="l">
              <a:lnSpc>
                <a:spcPct val="115000"/>
              </a:lnSpc>
              <a:spcBef>
                <a:spcPts val="0"/>
              </a:spcBef>
              <a:spcAft>
                <a:spcPts val="0"/>
              </a:spcAft>
              <a:buSzPts val="1400"/>
              <a:buFont typeface="Times New Roman"/>
              <a:buAutoNum type="arabicPeriod"/>
            </a:pPr>
            <a:r>
              <a:rPr b="1" lang="en" sz="1400" u="sng">
                <a:solidFill>
                  <a:schemeClr val="lt2"/>
                </a:solidFill>
                <a:latin typeface="Tahoma"/>
                <a:ea typeface="Tahoma"/>
                <a:cs typeface="Tahoma"/>
                <a:sym typeface="Tahoma"/>
              </a:rPr>
              <a:t>For how much time</a:t>
            </a:r>
            <a:endParaRPr b="1" sz="1400" u="sng">
              <a:solidFill>
                <a:schemeClr val="lt2"/>
              </a:solidFill>
              <a:latin typeface="Tahoma"/>
              <a:ea typeface="Tahoma"/>
              <a:cs typeface="Tahoma"/>
              <a:sym typeface="Tahoma"/>
            </a:endParaRPr>
          </a:p>
          <a:p>
            <a:pPr indent="0" lvl="0" marL="0" rtl="0" algn="l">
              <a:lnSpc>
                <a:spcPct val="115000"/>
              </a:lnSpc>
              <a:spcBef>
                <a:spcPts val="1600"/>
              </a:spcBef>
              <a:spcAft>
                <a:spcPts val="0"/>
              </a:spcAft>
              <a:buSzPts val="1300"/>
              <a:buNone/>
            </a:pPr>
            <a:r>
              <a:rPr lang="en" sz="1400">
                <a:latin typeface="Times New Roman"/>
                <a:ea typeface="Times New Roman"/>
                <a:cs typeface="Times New Roman"/>
                <a:sym typeface="Times New Roman"/>
              </a:rPr>
              <a:t>A common mistake in the beginning stages is to only tell the robot what to do, but not giving it a timeframe.</a:t>
            </a:r>
            <a:endParaRPr sz="1400">
              <a:latin typeface="Times New Roman"/>
              <a:ea typeface="Times New Roman"/>
              <a:cs typeface="Times New Roman"/>
              <a:sym typeface="Times New Roman"/>
            </a:endParaRPr>
          </a:p>
          <a:p>
            <a:pPr indent="0" lvl="0" marL="0" rtl="0" algn="l">
              <a:lnSpc>
                <a:spcPct val="115000"/>
              </a:lnSpc>
              <a:spcBef>
                <a:spcPts val="1600"/>
              </a:spcBef>
              <a:spcAft>
                <a:spcPts val="0"/>
              </a:spcAft>
              <a:buSzPts val="1300"/>
              <a:buNone/>
            </a:pPr>
            <a:r>
              <a:rPr lang="en" sz="1400">
                <a:latin typeface="Times New Roman"/>
                <a:ea typeface="Times New Roman"/>
                <a:cs typeface="Times New Roman"/>
                <a:sym typeface="Times New Roman"/>
              </a:rPr>
              <a:t>Keeping that in mind, we can start by clicking in between the two brackets under “task main ()”. </a:t>
            </a:r>
            <a:endParaRPr sz="1400">
              <a:latin typeface="Times New Roman"/>
              <a:ea typeface="Times New Roman"/>
              <a:cs typeface="Times New Roman"/>
              <a:sym typeface="Times New Roman"/>
            </a:endParaRPr>
          </a:p>
          <a:p>
            <a:pPr indent="0" lvl="0" marL="0" rtl="0" algn="l">
              <a:lnSpc>
                <a:spcPct val="115000"/>
              </a:lnSpc>
              <a:spcBef>
                <a:spcPts val="1600"/>
              </a:spcBef>
              <a:spcAft>
                <a:spcPts val="0"/>
              </a:spcAft>
              <a:buSzPts val="1300"/>
              <a:buNone/>
            </a:pPr>
            <a:r>
              <a:rPr lang="en" sz="1400">
                <a:solidFill>
                  <a:srgbClr val="FFFF00"/>
                </a:solidFill>
                <a:latin typeface="Times New Roman"/>
                <a:ea typeface="Times New Roman"/>
                <a:cs typeface="Times New Roman"/>
                <a:sym typeface="Times New Roman"/>
              </a:rPr>
              <a:t>Task main is, as the name suggests, the main task of the robot, a.k.a. what it is running when it turns on. The two brackets {} shows where this task starts and ends.</a:t>
            </a:r>
            <a:endParaRPr sz="1400">
              <a:solidFill>
                <a:srgbClr val="FFFF00"/>
              </a:solidFill>
              <a:latin typeface="Times New Roman"/>
              <a:ea typeface="Times New Roman"/>
              <a:cs typeface="Times New Roman"/>
              <a:sym typeface="Times New Roman"/>
            </a:endParaRPr>
          </a:p>
          <a:p>
            <a:pPr indent="0" lvl="0" marL="0" rtl="0" algn="l">
              <a:lnSpc>
                <a:spcPct val="115000"/>
              </a:lnSpc>
              <a:spcBef>
                <a:spcPts val="1600"/>
              </a:spcBef>
              <a:spcAft>
                <a:spcPts val="1600"/>
              </a:spcAft>
              <a:buSzPts val="1300"/>
              <a:buNone/>
            </a:pPr>
            <a:r>
              <a:t/>
            </a:r>
            <a:endParaRPr>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5"/>
          <p:cNvSpPr txBox="1"/>
          <p:nvPr>
            <p:ph idx="4294967295" type="body"/>
          </p:nvPr>
        </p:nvSpPr>
        <p:spPr>
          <a:xfrm>
            <a:off x="1163050" y="2189750"/>
            <a:ext cx="6908100" cy="182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sz="1400">
                <a:latin typeface="Times New Roman"/>
                <a:ea typeface="Times New Roman"/>
                <a:cs typeface="Times New Roman"/>
                <a:sym typeface="Times New Roman"/>
              </a:rPr>
              <a:t>So here are the two basic commands to the robot. Coding is essentially translating human language to the robot’s language. So we want the robot to:</a:t>
            </a:r>
            <a:endParaRPr sz="1400">
              <a:latin typeface="Times New Roman"/>
              <a:ea typeface="Times New Roman"/>
              <a:cs typeface="Times New Roman"/>
              <a:sym typeface="Times New Roman"/>
            </a:endParaRPr>
          </a:p>
          <a:p>
            <a:pPr indent="-317500" lvl="0" marL="457200" rtl="0" algn="l">
              <a:lnSpc>
                <a:spcPct val="115000"/>
              </a:lnSpc>
              <a:spcBef>
                <a:spcPts val="1600"/>
              </a:spcBef>
              <a:spcAft>
                <a:spcPts val="0"/>
              </a:spcAft>
              <a:buSzPts val="1400"/>
              <a:buFont typeface="Times New Roman"/>
              <a:buAutoNum type="arabicPeriod"/>
            </a:pPr>
            <a:r>
              <a:rPr b="1" lang="en" sz="1400">
                <a:solidFill>
                  <a:schemeClr val="lt2"/>
                </a:solidFill>
                <a:latin typeface="Tahoma"/>
                <a:ea typeface="Tahoma"/>
                <a:cs typeface="Tahoma"/>
                <a:sym typeface="Tahoma"/>
              </a:rPr>
              <a:t>Run motor1 at full power.</a:t>
            </a:r>
            <a:endParaRPr b="1" sz="1400">
              <a:solidFill>
                <a:schemeClr val="lt2"/>
              </a:solidFill>
              <a:latin typeface="Tahoma"/>
              <a:ea typeface="Tahoma"/>
              <a:cs typeface="Tahoma"/>
              <a:sym typeface="Tahoma"/>
            </a:endParaRPr>
          </a:p>
          <a:p>
            <a:pPr indent="-317500" lvl="0" marL="457200" rtl="0" algn="l">
              <a:lnSpc>
                <a:spcPct val="115000"/>
              </a:lnSpc>
              <a:spcBef>
                <a:spcPts val="0"/>
              </a:spcBef>
              <a:spcAft>
                <a:spcPts val="0"/>
              </a:spcAft>
              <a:buSzPts val="1400"/>
              <a:buFont typeface="Times New Roman"/>
              <a:buAutoNum type="arabicPeriod"/>
            </a:pPr>
            <a:r>
              <a:rPr b="1" lang="en" sz="1400">
                <a:solidFill>
                  <a:schemeClr val="lt2"/>
                </a:solidFill>
                <a:latin typeface="Tahoma"/>
                <a:ea typeface="Tahoma"/>
                <a:cs typeface="Tahoma"/>
                <a:sym typeface="Tahoma"/>
              </a:rPr>
              <a:t>Do that for 1 second.</a:t>
            </a:r>
            <a:endParaRPr b="1" sz="1400">
              <a:solidFill>
                <a:schemeClr val="lt2"/>
              </a:solidFill>
              <a:latin typeface="Tahoma"/>
              <a:ea typeface="Tahoma"/>
              <a:cs typeface="Tahoma"/>
              <a:sym typeface="Tahoma"/>
            </a:endParaRPr>
          </a:p>
          <a:p>
            <a:pPr indent="0" lvl="0" marL="0" rtl="0" algn="l">
              <a:lnSpc>
                <a:spcPct val="115000"/>
              </a:lnSpc>
              <a:spcBef>
                <a:spcPts val="1600"/>
              </a:spcBef>
              <a:spcAft>
                <a:spcPts val="0"/>
              </a:spcAft>
              <a:buSzPts val="1300"/>
              <a:buNone/>
            </a:pPr>
            <a:r>
              <a:rPr lang="en" sz="1400">
                <a:latin typeface="Times New Roman"/>
                <a:ea typeface="Times New Roman"/>
                <a:cs typeface="Times New Roman"/>
                <a:sym typeface="Times New Roman"/>
              </a:rPr>
              <a:t>Now we translate that into robot language:</a:t>
            </a:r>
            <a:endParaRPr sz="1400">
              <a:latin typeface="Times New Roman"/>
              <a:ea typeface="Times New Roman"/>
              <a:cs typeface="Times New Roman"/>
              <a:sym typeface="Times New Roman"/>
            </a:endParaRPr>
          </a:p>
          <a:p>
            <a:pPr indent="0" lvl="0" marL="0" rtl="0" algn="l">
              <a:lnSpc>
                <a:spcPct val="115000"/>
              </a:lnSpc>
              <a:spcBef>
                <a:spcPts val="1600"/>
              </a:spcBef>
              <a:spcAft>
                <a:spcPts val="1600"/>
              </a:spcAft>
              <a:buSzPts val="1300"/>
              <a:buNone/>
            </a:pPr>
            <a:r>
              <a:t/>
            </a:r>
            <a:endParaRPr>
              <a:latin typeface="Times New Roman"/>
              <a:ea typeface="Times New Roman"/>
              <a:cs typeface="Times New Roman"/>
              <a:sym typeface="Times New Roman"/>
            </a:endParaRPr>
          </a:p>
        </p:txBody>
      </p:sp>
      <p:pic>
        <p:nvPicPr>
          <p:cNvPr id="214" name="Google Shape;214;p25"/>
          <p:cNvPicPr preferRelativeResize="0"/>
          <p:nvPr/>
        </p:nvPicPr>
        <p:blipFill rotWithShape="1">
          <a:blip r:embed="rId3">
            <a:alphaModFix/>
          </a:blip>
          <a:srcRect b="0" l="0" r="0" t="0"/>
          <a:stretch/>
        </p:blipFill>
        <p:spPr>
          <a:xfrm>
            <a:off x="1714500" y="918425"/>
            <a:ext cx="5086350" cy="1181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26"/>
          <p:cNvSpPr txBox="1"/>
          <p:nvPr>
            <p:ph idx="4294967295" type="body"/>
          </p:nvPr>
        </p:nvSpPr>
        <p:spPr>
          <a:xfrm>
            <a:off x="836429" y="1732550"/>
            <a:ext cx="7669618" cy="296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a:latin typeface="Georgia"/>
                <a:ea typeface="Georgia"/>
                <a:cs typeface="Georgia"/>
                <a:sym typeface="Georgia"/>
              </a:rPr>
              <a:t>1.</a:t>
            </a:r>
            <a:r>
              <a:rPr lang="en">
                <a:solidFill>
                  <a:srgbClr val="FFFF00"/>
                </a:solidFill>
                <a:latin typeface="Georgia"/>
                <a:ea typeface="Georgia"/>
                <a:cs typeface="Georgia"/>
                <a:sym typeface="Georgia"/>
              </a:rPr>
              <a:t>	</a:t>
            </a:r>
            <a:r>
              <a:rPr lang="en" sz="1400">
                <a:solidFill>
                  <a:srgbClr val="FFFF00"/>
                </a:solidFill>
                <a:latin typeface="Georgia"/>
                <a:ea typeface="Georgia"/>
                <a:cs typeface="Georgia"/>
                <a:sym typeface="Georgia"/>
              </a:rPr>
              <a:t>motor[motor1] = 127;</a:t>
            </a:r>
            <a:endParaRPr sz="1400">
              <a:solidFill>
                <a:srgbClr val="FFFF00"/>
              </a:solidFill>
              <a:latin typeface="Georgia"/>
              <a:ea typeface="Georgia"/>
              <a:cs typeface="Georgia"/>
              <a:sym typeface="Georgia"/>
            </a:endParaRPr>
          </a:p>
          <a:p>
            <a:pPr indent="-304800" lvl="1" marL="914400" rtl="0" algn="l">
              <a:lnSpc>
                <a:spcPct val="115000"/>
              </a:lnSpc>
              <a:spcBef>
                <a:spcPts val="1600"/>
              </a:spcBef>
              <a:spcAft>
                <a:spcPts val="0"/>
              </a:spcAft>
              <a:buSzPts val="1200"/>
              <a:buFont typeface="Georgia"/>
              <a:buAutoNum type="alphaLcPeriod"/>
            </a:pPr>
            <a:r>
              <a:rPr lang="en" sz="1200">
                <a:solidFill>
                  <a:srgbClr val="FFFF00"/>
                </a:solidFill>
                <a:latin typeface="Georgia"/>
                <a:ea typeface="Georgia"/>
                <a:cs typeface="Georgia"/>
                <a:sym typeface="Georgia"/>
              </a:rPr>
              <a:t>[motor1]</a:t>
            </a:r>
            <a:r>
              <a:rPr lang="en" sz="1200">
                <a:latin typeface="Georgia"/>
                <a:ea typeface="Georgia"/>
                <a:cs typeface="Georgia"/>
                <a:sym typeface="Georgia"/>
              </a:rPr>
              <a:t> </a:t>
            </a:r>
            <a:r>
              <a:rPr b="1" lang="en" sz="1200" u="sng">
                <a:solidFill>
                  <a:schemeClr val="lt2"/>
                </a:solidFill>
                <a:latin typeface="Tahoma"/>
                <a:ea typeface="Tahoma"/>
                <a:cs typeface="Tahoma"/>
                <a:sym typeface="Tahoma"/>
              </a:rPr>
              <a:t>specifies which motor</a:t>
            </a:r>
            <a:r>
              <a:rPr lang="en" sz="1200">
                <a:latin typeface="Georgia"/>
                <a:ea typeface="Georgia"/>
                <a:cs typeface="Georgia"/>
                <a:sym typeface="Georgia"/>
              </a:rPr>
              <a:t>. Whenever we are picking which motor, or sensor, or button on the joystick to use, we put its name inside square brackets [] to indicate the selection</a:t>
            </a:r>
            <a:endParaRPr sz="1200">
              <a:latin typeface="Georgia"/>
              <a:ea typeface="Georgia"/>
              <a:cs typeface="Georgia"/>
              <a:sym typeface="Georgia"/>
            </a:endParaRPr>
          </a:p>
          <a:p>
            <a:pPr indent="-304800" lvl="1" marL="914400" rtl="0" algn="l">
              <a:lnSpc>
                <a:spcPct val="115000"/>
              </a:lnSpc>
              <a:spcBef>
                <a:spcPts val="0"/>
              </a:spcBef>
              <a:spcAft>
                <a:spcPts val="0"/>
              </a:spcAft>
              <a:buSzPts val="1200"/>
              <a:buFont typeface="Georgia"/>
              <a:buAutoNum type="alphaLcPeriod"/>
            </a:pPr>
            <a:r>
              <a:rPr lang="en" sz="1200">
                <a:solidFill>
                  <a:srgbClr val="FFFF00"/>
                </a:solidFill>
                <a:latin typeface="Georgia"/>
                <a:ea typeface="Georgia"/>
                <a:cs typeface="Georgia"/>
                <a:sym typeface="Georgia"/>
              </a:rPr>
              <a:t>Equal sign =</a:t>
            </a:r>
            <a:r>
              <a:rPr lang="en" sz="1200">
                <a:latin typeface="Georgia"/>
                <a:ea typeface="Georgia"/>
                <a:cs typeface="Georgia"/>
                <a:sym typeface="Georgia"/>
              </a:rPr>
              <a:t> in code means to </a:t>
            </a:r>
            <a:r>
              <a:rPr b="1" lang="en" sz="1200" u="sng">
                <a:solidFill>
                  <a:schemeClr val="lt2"/>
                </a:solidFill>
                <a:latin typeface="Tahoma"/>
                <a:ea typeface="Tahoma"/>
                <a:cs typeface="Tahoma"/>
                <a:sym typeface="Tahoma"/>
              </a:rPr>
              <a:t>assign</a:t>
            </a:r>
            <a:r>
              <a:rPr lang="en" sz="1200">
                <a:latin typeface="Georgia"/>
                <a:ea typeface="Georgia"/>
                <a:cs typeface="Georgia"/>
                <a:sym typeface="Georgia"/>
              </a:rPr>
              <a:t> whatever value is on the right (127) to the items on its left, motor[motor1].</a:t>
            </a:r>
            <a:endParaRPr sz="1200">
              <a:latin typeface="Georgia"/>
              <a:ea typeface="Georgia"/>
              <a:cs typeface="Georgia"/>
              <a:sym typeface="Georgia"/>
            </a:endParaRPr>
          </a:p>
          <a:p>
            <a:pPr indent="-304800" lvl="1" marL="914400" rtl="0" algn="l">
              <a:lnSpc>
                <a:spcPct val="115000"/>
              </a:lnSpc>
              <a:spcBef>
                <a:spcPts val="0"/>
              </a:spcBef>
              <a:spcAft>
                <a:spcPts val="0"/>
              </a:spcAft>
              <a:buSzPts val="1200"/>
              <a:buFont typeface="Georgia"/>
              <a:buAutoNum type="alphaLcPeriod"/>
            </a:pPr>
            <a:r>
              <a:rPr lang="en" sz="1200">
                <a:solidFill>
                  <a:srgbClr val="FFFF00"/>
                </a:solidFill>
                <a:latin typeface="Georgia"/>
                <a:ea typeface="Georgia"/>
                <a:cs typeface="Georgia"/>
                <a:sym typeface="Georgia"/>
              </a:rPr>
              <a:t>127 </a:t>
            </a:r>
            <a:r>
              <a:rPr lang="en" sz="1200">
                <a:latin typeface="Georgia"/>
                <a:ea typeface="Georgia"/>
                <a:cs typeface="Georgia"/>
                <a:sym typeface="Georgia"/>
              </a:rPr>
              <a:t>is the maximum power of the robot clockwise. -127 is the maximum power counterclockwise. 0 means no power is given, hence stopping.</a:t>
            </a:r>
            <a:endParaRPr sz="1200">
              <a:latin typeface="Georgia"/>
              <a:ea typeface="Georgia"/>
              <a:cs typeface="Georgia"/>
              <a:sym typeface="Georgia"/>
            </a:endParaRPr>
          </a:p>
          <a:p>
            <a:pPr indent="-304800" lvl="1" marL="914400" rtl="0" algn="l">
              <a:lnSpc>
                <a:spcPct val="115000"/>
              </a:lnSpc>
              <a:spcBef>
                <a:spcPts val="0"/>
              </a:spcBef>
              <a:spcAft>
                <a:spcPts val="0"/>
              </a:spcAft>
              <a:buSzPts val="1200"/>
              <a:buFont typeface="Georgia"/>
              <a:buAutoNum type="alphaLcPeriod"/>
            </a:pPr>
            <a:r>
              <a:rPr lang="en" sz="1200">
                <a:solidFill>
                  <a:srgbClr val="FFFF00"/>
                </a:solidFill>
                <a:latin typeface="Georgia"/>
                <a:ea typeface="Georgia"/>
                <a:cs typeface="Georgia"/>
                <a:sym typeface="Georgia"/>
              </a:rPr>
              <a:t>Semicolon ; </a:t>
            </a:r>
            <a:r>
              <a:rPr lang="en" sz="1200">
                <a:latin typeface="Georgia"/>
                <a:ea typeface="Georgia"/>
                <a:cs typeface="Georgia"/>
                <a:sym typeface="Georgia"/>
              </a:rPr>
              <a:t>is used at the end of every statement you give, </a:t>
            </a:r>
            <a:r>
              <a:rPr b="1" lang="en" sz="1200" u="sng">
                <a:solidFill>
                  <a:schemeClr val="lt2"/>
                </a:solidFill>
                <a:latin typeface="Tahoma"/>
                <a:ea typeface="Tahoma"/>
                <a:cs typeface="Tahoma"/>
                <a:sym typeface="Tahoma"/>
              </a:rPr>
              <a:t>like the period to a sentence</a:t>
            </a:r>
            <a:r>
              <a:rPr lang="en" sz="1200">
                <a:latin typeface="Georgia"/>
                <a:ea typeface="Georgia"/>
                <a:cs typeface="Georgia"/>
                <a:sym typeface="Georgia"/>
              </a:rPr>
              <a:t>. However, they don’t show up after brackets {}.</a:t>
            </a:r>
            <a:endParaRPr/>
          </a:p>
          <a:p>
            <a:pPr indent="0" lvl="0" marL="152400" rtl="0" algn="l">
              <a:lnSpc>
                <a:spcPct val="115000"/>
              </a:lnSpc>
              <a:spcBef>
                <a:spcPts val="0"/>
              </a:spcBef>
              <a:spcAft>
                <a:spcPts val="0"/>
              </a:spcAft>
              <a:buSzPts val="1200"/>
              <a:buNone/>
            </a:pPr>
            <a:r>
              <a:t/>
            </a:r>
            <a:endParaRPr b="1" sz="1400">
              <a:solidFill>
                <a:schemeClr val="lt2"/>
              </a:solidFill>
              <a:latin typeface="Tahoma"/>
              <a:ea typeface="Tahoma"/>
              <a:cs typeface="Tahoma"/>
              <a:sym typeface="Tahoma"/>
            </a:endParaRPr>
          </a:p>
          <a:p>
            <a:pPr indent="0" lvl="0" marL="152400" rtl="0" algn="l">
              <a:lnSpc>
                <a:spcPct val="115000"/>
              </a:lnSpc>
              <a:spcBef>
                <a:spcPts val="0"/>
              </a:spcBef>
              <a:spcAft>
                <a:spcPts val="0"/>
              </a:spcAft>
              <a:buSzPts val="1200"/>
              <a:buNone/>
            </a:pPr>
            <a:r>
              <a:rPr b="1" lang="en" sz="1400">
                <a:solidFill>
                  <a:schemeClr val="lt2"/>
                </a:solidFill>
                <a:latin typeface="Tahoma"/>
                <a:ea typeface="Tahoma"/>
                <a:cs typeface="Tahoma"/>
                <a:sym typeface="Tahoma"/>
              </a:rPr>
              <a:t>This statement basically says: Set the motor named [motor1] to a power of 127. </a:t>
            </a:r>
            <a:endParaRPr b="1" sz="1400">
              <a:solidFill>
                <a:schemeClr val="lt2"/>
              </a:solidFill>
              <a:latin typeface="Tahoma"/>
              <a:ea typeface="Tahoma"/>
              <a:cs typeface="Tahoma"/>
              <a:sym typeface="Tahoma"/>
            </a:endParaRPr>
          </a:p>
          <a:p>
            <a:pPr indent="0" lvl="0" marL="0" rtl="0" algn="l">
              <a:lnSpc>
                <a:spcPct val="115000"/>
              </a:lnSpc>
              <a:spcBef>
                <a:spcPts val="1600"/>
              </a:spcBef>
              <a:spcAft>
                <a:spcPts val="1600"/>
              </a:spcAft>
              <a:buSzPts val="1300"/>
              <a:buNone/>
            </a:pPr>
            <a:r>
              <a:t/>
            </a:r>
            <a:endParaRPr>
              <a:latin typeface="Times New Roman"/>
              <a:ea typeface="Times New Roman"/>
              <a:cs typeface="Times New Roman"/>
              <a:sym typeface="Times New Roman"/>
            </a:endParaRPr>
          </a:p>
        </p:txBody>
      </p:sp>
      <p:pic>
        <p:nvPicPr>
          <p:cNvPr id="220" name="Google Shape;220;p26"/>
          <p:cNvPicPr preferRelativeResize="0"/>
          <p:nvPr/>
        </p:nvPicPr>
        <p:blipFill rotWithShape="1">
          <a:blip r:embed="rId3">
            <a:alphaModFix/>
          </a:blip>
          <a:srcRect b="0" l="0" r="0" t="0"/>
          <a:stretch/>
        </p:blipFill>
        <p:spPr>
          <a:xfrm>
            <a:off x="1714500" y="461225"/>
            <a:ext cx="5086350" cy="1181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27"/>
          <p:cNvSpPr txBox="1"/>
          <p:nvPr>
            <p:ph idx="4294967295" type="body"/>
          </p:nvPr>
        </p:nvSpPr>
        <p:spPr>
          <a:xfrm>
            <a:off x="895672" y="1723612"/>
            <a:ext cx="7352655" cy="296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sz="1400">
                <a:latin typeface="Georgia"/>
                <a:ea typeface="Georgia"/>
                <a:cs typeface="Georgia"/>
                <a:sym typeface="Georgia"/>
              </a:rPr>
              <a:t>2. </a:t>
            </a:r>
            <a:r>
              <a:rPr lang="en" sz="1400">
                <a:solidFill>
                  <a:srgbClr val="FFFF00"/>
                </a:solidFill>
                <a:latin typeface="Georgia"/>
                <a:ea typeface="Georgia"/>
                <a:cs typeface="Georgia"/>
                <a:sym typeface="Georgia"/>
              </a:rPr>
              <a:t>	wait1Msec(1000);</a:t>
            </a:r>
            <a:endParaRPr sz="1400">
              <a:solidFill>
                <a:srgbClr val="FFFF00"/>
              </a:solidFill>
              <a:latin typeface="Georgia"/>
              <a:ea typeface="Georgia"/>
              <a:cs typeface="Georgia"/>
              <a:sym typeface="Georgia"/>
            </a:endParaRPr>
          </a:p>
          <a:p>
            <a:pPr indent="-304800" lvl="1" marL="914400" rtl="0" algn="l">
              <a:lnSpc>
                <a:spcPct val="115000"/>
              </a:lnSpc>
              <a:spcBef>
                <a:spcPts val="1600"/>
              </a:spcBef>
              <a:spcAft>
                <a:spcPts val="0"/>
              </a:spcAft>
              <a:buSzPts val="1200"/>
              <a:buFont typeface="Georgia"/>
              <a:buAutoNum type="alphaLcPeriod"/>
            </a:pPr>
            <a:r>
              <a:rPr lang="en" sz="1200">
                <a:solidFill>
                  <a:srgbClr val="FFFF00"/>
                </a:solidFill>
                <a:latin typeface="Georgia"/>
                <a:ea typeface="Georgia"/>
                <a:cs typeface="Georgia"/>
                <a:sym typeface="Georgia"/>
              </a:rPr>
              <a:t>wait1Msec() </a:t>
            </a:r>
            <a:r>
              <a:rPr lang="en" sz="1200">
                <a:solidFill>
                  <a:srgbClr val="FFFFFF"/>
                </a:solidFill>
                <a:latin typeface="Georgia"/>
                <a:ea typeface="Georgia"/>
                <a:cs typeface="Georgia"/>
                <a:sym typeface="Georgia"/>
              </a:rPr>
              <a:t>is a built-in command to tell the robot “for how long”. The unit is millisecond. </a:t>
            </a:r>
            <a:endParaRPr sz="1200">
              <a:solidFill>
                <a:srgbClr val="FFFFFF"/>
              </a:solidFill>
              <a:latin typeface="Georgia"/>
              <a:ea typeface="Georgia"/>
              <a:cs typeface="Georgia"/>
              <a:sym typeface="Georgia"/>
            </a:endParaRPr>
          </a:p>
          <a:p>
            <a:pPr indent="-304800" lvl="1" marL="914400" rtl="0" algn="l">
              <a:lnSpc>
                <a:spcPct val="115000"/>
              </a:lnSpc>
              <a:spcBef>
                <a:spcPts val="0"/>
              </a:spcBef>
              <a:spcAft>
                <a:spcPts val="0"/>
              </a:spcAft>
              <a:buSzPts val="1200"/>
              <a:buFont typeface="Georgia"/>
              <a:buAutoNum type="alphaLcPeriod"/>
            </a:pPr>
            <a:r>
              <a:rPr lang="en" sz="1200">
                <a:solidFill>
                  <a:srgbClr val="FFFF00"/>
                </a:solidFill>
                <a:latin typeface="Georgia"/>
                <a:ea typeface="Georgia"/>
                <a:cs typeface="Georgia"/>
                <a:sym typeface="Georgia"/>
              </a:rPr>
              <a:t>(1000) </a:t>
            </a:r>
            <a:r>
              <a:rPr lang="en" sz="1200">
                <a:solidFill>
                  <a:srgbClr val="FFFFFF"/>
                </a:solidFill>
                <a:latin typeface="Georgia"/>
                <a:ea typeface="Georgia"/>
                <a:cs typeface="Georgia"/>
                <a:sym typeface="Georgia"/>
              </a:rPr>
              <a:t>specifies the amount of time. 1000 millisecond is one second.</a:t>
            </a:r>
            <a:endParaRPr sz="1200">
              <a:solidFill>
                <a:srgbClr val="FFFFFF"/>
              </a:solidFill>
              <a:latin typeface="Georgia"/>
              <a:ea typeface="Georgia"/>
              <a:cs typeface="Georgia"/>
              <a:sym typeface="Georgia"/>
            </a:endParaRPr>
          </a:p>
          <a:p>
            <a:pPr indent="-304800" lvl="1" marL="914400" rtl="0" algn="l">
              <a:lnSpc>
                <a:spcPct val="115000"/>
              </a:lnSpc>
              <a:spcBef>
                <a:spcPts val="0"/>
              </a:spcBef>
              <a:spcAft>
                <a:spcPts val="0"/>
              </a:spcAft>
              <a:buClr>
                <a:srgbClr val="FFFFFF"/>
              </a:buClr>
              <a:buSzPts val="1200"/>
              <a:buFont typeface="Georgia"/>
              <a:buAutoNum type="alphaLcPeriod"/>
            </a:pPr>
            <a:r>
              <a:rPr lang="en" sz="1200">
                <a:solidFill>
                  <a:srgbClr val="FFFFFF"/>
                </a:solidFill>
                <a:latin typeface="Georgia"/>
                <a:ea typeface="Georgia"/>
                <a:cs typeface="Georgia"/>
                <a:sym typeface="Georgia"/>
              </a:rPr>
              <a:t>Note that </a:t>
            </a:r>
            <a:r>
              <a:rPr lang="en" sz="1200">
                <a:solidFill>
                  <a:srgbClr val="FFFF00"/>
                </a:solidFill>
                <a:latin typeface="Georgia"/>
                <a:ea typeface="Georgia"/>
                <a:cs typeface="Georgia"/>
                <a:sym typeface="Georgia"/>
              </a:rPr>
              <a:t>wait1Msec()</a:t>
            </a:r>
            <a:r>
              <a:rPr lang="en" sz="1200">
                <a:solidFill>
                  <a:srgbClr val="FFFFFF"/>
                </a:solidFill>
                <a:latin typeface="Georgia"/>
                <a:ea typeface="Georgia"/>
                <a:cs typeface="Georgia"/>
                <a:sym typeface="Georgia"/>
              </a:rPr>
              <a:t> doesn’t mean doing nothing, but </a:t>
            </a:r>
            <a:r>
              <a:rPr b="1" lang="en" sz="1200" u="sng">
                <a:solidFill>
                  <a:schemeClr val="lt2"/>
                </a:solidFill>
                <a:latin typeface="Tahoma"/>
                <a:ea typeface="Tahoma"/>
                <a:cs typeface="Tahoma"/>
                <a:sym typeface="Tahoma"/>
              </a:rPr>
              <a:t>instead it gives the timeframe in which any previous statements about “what it is doing” will run</a:t>
            </a:r>
            <a:r>
              <a:rPr lang="en" sz="1200">
                <a:solidFill>
                  <a:srgbClr val="FFFFFF"/>
                </a:solidFill>
                <a:latin typeface="Georgia"/>
                <a:ea typeface="Georgia"/>
                <a:cs typeface="Georgia"/>
                <a:sym typeface="Georgia"/>
              </a:rPr>
              <a:t>.</a:t>
            </a:r>
            <a:endParaRPr sz="1200">
              <a:solidFill>
                <a:srgbClr val="FFFFFF"/>
              </a:solidFill>
              <a:latin typeface="Georgia"/>
              <a:ea typeface="Georgia"/>
              <a:cs typeface="Georgia"/>
              <a:sym typeface="Georgia"/>
            </a:endParaRPr>
          </a:p>
          <a:p>
            <a:pPr indent="-304800" lvl="1" marL="914400" rtl="0" algn="l">
              <a:lnSpc>
                <a:spcPct val="115000"/>
              </a:lnSpc>
              <a:spcBef>
                <a:spcPts val="0"/>
              </a:spcBef>
              <a:spcAft>
                <a:spcPts val="0"/>
              </a:spcAft>
              <a:buSzPts val="1200"/>
              <a:buFont typeface="Georgia"/>
              <a:buAutoNum type="alphaLcPeriod"/>
            </a:pPr>
            <a:r>
              <a:rPr lang="en" sz="1200">
                <a:solidFill>
                  <a:srgbClr val="FFFF00"/>
                </a:solidFill>
                <a:latin typeface="Georgia"/>
                <a:ea typeface="Georgia"/>
                <a:cs typeface="Georgia"/>
                <a:sym typeface="Georgia"/>
              </a:rPr>
              <a:t>Semicolon ; </a:t>
            </a:r>
            <a:r>
              <a:rPr lang="en" sz="1200">
                <a:latin typeface="Georgia"/>
                <a:ea typeface="Georgia"/>
                <a:cs typeface="Georgia"/>
                <a:sym typeface="Georgia"/>
              </a:rPr>
              <a:t>is used at the end of every statement.</a:t>
            </a:r>
            <a:endParaRPr/>
          </a:p>
          <a:p>
            <a:pPr indent="-228600" lvl="1" marL="914400" rtl="0" algn="l">
              <a:lnSpc>
                <a:spcPct val="115000"/>
              </a:lnSpc>
              <a:spcBef>
                <a:spcPts val="0"/>
              </a:spcBef>
              <a:spcAft>
                <a:spcPts val="0"/>
              </a:spcAft>
              <a:buSzPts val="1200"/>
              <a:buFont typeface="Georgia"/>
              <a:buNone/>
            </a:pPr>
            <a:r>
              <a:t/>
            </a:r>
            <a:endParaRPr sz="1200">
              <a:latin typeface="Georgia"/>
              <a:ea typeface="Georgia"/>
              <a:cs typeface="Georgia"/>
              <a:sym typeface="Georgia"/>
            </a:endParaRPr>
          </a:p>
          <a:p>
            <a:pPr indent="0" lvl="0" marL="152400" rtl="0" algn="l">
              <a:lnSpc>
                <a:spcPct val="115000"/>
              </a:lnSpc>
              <a:spcBef>
                <a:spcPts val="0"/>
              </a:spcBef>
              <a:spcAft>
                <a:spcPts val="0"/>
              </a:spcAft>
              <a:buSzPts val="1200"/>
              <a:buNone/>
            </a:pPr>
            <a:r>
              <a:rPr lang="en" sz="1600">
                <a:latin typeface="Georgia"/>
                <a:ea typeface="Georgia"/>
                <a:cs typeface="Georgia"/>
                <a:sym typeface="Georgia"/>
              </a:rPr>
              <a:t>	</a:t>
            </a:r>
            <a:r>
              <a:rPr b="1" lang="en" sz="1400" u="sng">
                <a:solidFill>
                  <a:schemeClr val="lt2"/>
                </a:solidFill>
                <a:latin typeface="Tahoma"/>
                <a:ea typeface="Tahoma"/>
                <a:cs typeface="Tahoma"/>
                <a:sym typeface="Tahoma"/>
              </a:rPr>
              <a:t>This statement basically says: Do the previous action for 1000 milliseconds (or 1 second). Or it can mean: wait 1000 milliseconds (1 second) before continuing to the next statement.</a:t>
            </a:r>
            <a:endParaRPr b="1" sz="1400" u="sng">
              <a:solidFill>
                <a:schemeClr val="lt2"/>
              </a:solidFill>
              <a:latin typeface="Tahoma"/>
              <a:ea typeface="Tahoma"/>
              <a:cs typeface="Tahoma"/>
              <a:sym typeface="Tahoma"/>
            </a:endParaRPr>
          </a:p>
          <a:p>
            <a:pPr indent="0" lvl="0" marL="0" rtl="0" algn="l">
              <a:lnSpc>
                <a:spcPct val="115000"/>
              </a:lnSpc>
              <a:spcBef>
                <a:spcPts val="1600"/>
              </a:spcBef>
              <a:spcAft>
                <a:spcPts val="1600"/>
              </a:spcAft>
              <a:buSzPts val="1300"/>
              <a:buNone/>
            </a:pPr>
            <a:r>
              <a:t/>
            </a:r>
            <a:endParaRPr>
              <a:latin typeface="Times New Roman"/>
              <a:ea typeface="Times New Roman"/>
              <a:cs typeface="Times New Roman"/>
              <a:sym typeface="Times New Roman"/>
            </a:endParaRPr>
          </a:p>
        </p:txBody>
      </p:sp>
      <p:pic>
        <p:nvPicPr>
          <p:cNvPr id="226" name="Google Shape;226;p27"/>
          <p:cNvPicPr preferRelativeResize="0"/>
          <p:nvPr/>
        </p:nvPicPr>
        <p:blipFill rotWithShape="1">
          <a:blip r:embed="rId3">
            <a:alphaModFix/>
          </a:blip>
          <a:srcRect b="0" l="0" r="0" t="0"/>
          <a:stretch/>
        </p:blipFill>
        <p:spPr>
          <a:xfrm>
            <a:off x="1669400" y="452288"/>
            <a:ext cx="5086350" cy="1181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28"/>
          <p:cNvSpPr txBox="1"/>
          <p:nvPr>
            <p:ph idx="4294967295" type="body"/>
          </p:nvPr>
        </p:nvSpPr>
        <p:spPr>
          <a:xfrm>
            <a:off x="1117950" y="2164771"/>
            <a:ext cx="6908100" cy="212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sz="1400">
                <a:latin typeface="Georgia"/>
                <a:ea typeface="Georgia"/>
                <a:cs typeface="Georgia"/>
                <a:sym typeface="Georgia"/>
              </a:rPr>
              <a:t>You may have noticed the green words</a:t>
            </a:r>
            <a:r>
              <a:rPr lang="en" sz="1400">
                <a:solidFill>
                  <a:srgbClr val="00FF00"/>
                </a:solidFill>
                <a:latin typeface="Georgia"/>
                <a:ea typeface="Georgia"/>
                <a:cs typeface="Georgia"/>
                <a:sym typeface="Georgia"/>
              </a:rPr>
              <a:t> // What it is doing</a:t>
            </a:r>
            <a:endParaRPr sz="1400">
              <a:solidFill>
                <a:srgbClr val="00FF00"/>
              </a:solidFill>
              <a:latin typeface="Georgia"/>
              <a:ea typeface="Georgia"/>
              <a:cs typeface="Georgia"/>
              <a:sym typeface="Georgia"/>
            </a:endParaRPr>
          </a:p>
          <a:p>
            <a:pPr indent="0" lvl="0" marL="0" rtl="0" algn="l">
              <a:lnSpc>
                <a:spcPct val="115000"/>
              </a:lnSpc>
              <a:spcBef>
                <a:spcPts val="1600"/>
              </a:spcBef>
              <a:spcAft>
                <a:spcPts val="0"/>
              </a:spcAft>
              <a:buSzPts val="1300"/>
              <a:buNone/>
            </a:pPr>
            <a:r>
              <a:rPr lang="en" sz="1400">
                <a:solidFill>
                  <a:srgbClr val="FFFFFF"/>
                </a:solidFill>
                <a:latin typeface="Georgia"/>
                <a:ea typeface="Georgia"/>
                <a:cs typeface="Georgia"/>
                <a:sym typeface="Georgia"/>
              </a:rPr>
              <a:t>Double slashes </a:t>
            </a:r>
            <a:r>
              <a:rPr lang="en" sz="1400">
                <a:solidFill>
                  <a:srgbClr val="00FF00"/>
                </a:solidFill>
                <a:latin typeface="Georgia"/>
                <a:ea typeface="Georgia"/>
                <a:cs typeface="Georgia"/>
                <a:sym typeface="Georgia"/>
              </a:rPr>
              <a:t>//</a:t>
            </a:r>
            <a:r>
              <a:rPr lang="en" sz="1400">
                <a:solidFill>
                  <a:srgbClr val="FFFFFF"/>
                </a:solidFill>
                <a:latin typeface="Georgia"/>
                <a:ea typeface="Georgia"/>
                <a:cs typeface="Georgia"/>
                <a:sym typeface="Georgia"/>
              </a:rPr>
              <a:t> means to comment in ROBOTC. Any words after // in that line will show up green, and have no actual effect.</a:t>
            </a:r>
            <a:endParaRPr sz="1400">
              <a:solidFill>
                <a:srgbClr val="FFFFFF"/>
              </a:solidFill>
              <a:latin typeface="Georgia"/>
              <a:ea typeface="Georgia"/>
              <a:cs typeface="Georgia"/>
              <a:sym typeface="Georgia"/>
            </a:endParaRPr>
          </a:p>
          <a:p>
            <a:pPr indent="0" lvl="0" marL="0" rtl="0" algn="l">
              <a:lnSpc>
                <a:spcPct val="115000"/>
              </a:lnSpc>
              <a:spcBef>
                <a:spcPts val="1600"/>
              </a:spcBef>
              <a:spcAft>
                <a:spcPts val="0"/>
              </a:spcAft>
              <a:buSzPts val="1300"/>
              <a:buNone/>
            </a:pPr>
            <a:r>
              <a:rPr lang="en" sz="1400">
                <a:solidFill>
                  <a:srgbClr val="FFFFFF"/>
                </a:solidFill>
                <a:latin typeface="Georgia"/>
                <a:ea typeface="Georgia"/>
                <a:cs typeface="Georgia"/>
                <a:sym typeface="Georgia"/>
              </a:rPr>
              <a:t>It is a good habit to comment on the code so you and your teammates know what is happening.</a:t>
            </a:r>
            <a:endParaRPr sz="1400">
              <a:solidFill>
                <a:srgbClr val="FFFFFF"/>
              </a:solidFill>
              <a:latin typeface="Georgia"/>
              <a:ea typeface="Georgia"/>
              <a:cs typeface="Georgia"/>
              <a:sym typeface="Georgia"/>
            </a:endParaRPr>
          </a:p>
          <a:p>
            <a:pPr indent="0" lvl="0" marL="0" rtl="0" algn="l">
              <a:lnSpc>
                <a:spcPct val="115000"/>
              </a:lnSpc>
              <a:spcBef>
                <a:spcPts val="1600"/>
              </a:spcBef>
              <a:spcAft>
                <a:spcPts val="1600"/>
              </a:spcAft>
              <a:buSzPts val="1300"/>
              <a:buNone/>
            </a:pPr>
            <a:r>
              <a:t/>
            </a:r>
            <a:endParaRPr>
              <a:latin typeface="Times New Roman"/>
              <a:ea typeface="Times New Roman"/>
              <a:cs typeface="Times New Roman"/>
              <a:sym typeface="Times New Roman"/>
            </a:endParaRPr>
          </a:p>
        </p:txBody>
      </p:sp>
      <p:pic>
        <p:nvPicPr>
          <p:cNvPr id="232" name="Google Shape;232;p28"/>
          <p:cNvPicPr preferRelativeResize="0"/>
          <p:nvPr/>
        </p:nvPicPr>
        <p:blipFill rotWithShape="1">
          <a:blip r:embed="rId3">
            <a:alphaModFix/>
          </a:blip>
          <a:srcRect b="0" l="0" r="0" t="0"/>
          <a:stretch/>
        </p:blipFill>
        <p:spPr>
          <a:xfrm>
            <a:off x="1669400" y="833288"/>
            <a:ext cx="5086350" cy="1181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pic>
        <p:nvPicPr>
          <p:cNvPr id="237" name="Google Shape;237;p29"/>
          <p:cNvPicPr preferRelativeResize="0"/>
          <p:nvPr/>
        </p:nvPicPr>
        <p:blipFill rotWithShape="1">
          <a:blip r:embed="rId3">
            <a:alphaModFix/>
          </a:blip>
          <a:srcRect b="24749" l="50956" r="0" t="0"/>
          <a:stretch/>
        </p:blipFill>
        <p:spPr>
          <a:xfrm>
            <a:off x="3031450" y="443175"/>
            <a:ext cx="3081100" cy="2103500"/>
          </a:xfrm>
          <a:prstGeom prst="rect">
            <a:avLst/>
          </a:prstGeom>
          <a:noFill/>
          <a:ln>
            <a:noFill/>
          </a:ln>
        </p:spPr>
      </p:pic>
      <p:sp>
        <p:nvSpPr>
          <p:cNvPr id="238" name="Google Shape;238;p29"/>
          <p:cNvSpPr/>
          <p:nvPr/>
        </p:nvSpPr>
        <p:spPr>
          <a:xfrm>
            <a:off x="4052999" y="700699"/>
            <a:ext cx="1038000" cy="6213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29"/>
          <p:cNvSpPr txBox="1"/>
          <p:nvPr/>
        </p:nvSpPr>
        <p:spPr>
          <a:xfrm>
            <a:off x="747000" y="2847475"/>
            <a:ext cx="7650000" cy="217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eorgia"/>
                <a:ea typeface="Georgia"/>
                <a:cs typeface="Georgia"/>
                <a:sym typeface="Georgia"/>
              </a:rPr>
              <a:t>To download this code onto your test kit: </a:t>
            </a:r>
            <a:endParaRPr b="0" i="0" sz="1400" u="none" cap="none" strike="noStrike">
              <a:solidFill>
                <a:srgbClr val="FFFFFF"/>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Arial"/>
              <a:buNone/>
            </a:pPr>
            <a:r>
              <a:rPr b="1" i="0" lang="en" sz="1400" u="sng" cap="none" strike="noStrike">
                <a:solidFill>
                  <a:schemeClr val="lt2"/>
                </a:solidFill>
                <a:latin typeface="Tahoma"/>
                <a:ea typeface="Tahoma"/>
                <a:cs typeface="Tahoma"/>
                <a:sym typeface="Tahoma"/>
              </a:rPr>
              <a:t>Make sure your cortex is on and connected to your laptop. </a:t>
            </a:r>
            <a:endParaRPr b="1" i="0" sz="1400" u="sng" cap="none" strike="noStrike">
              <a:solidFill>
                <a:schemeClr val="lt2"/>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400"/>
              <a:buFont typeface="Arial"/>
              <a:buNone/>
            </a:pPr>
            <a:r>
              <a:rPr b="1" i="0" lang="en" sz="1400" u="sng" cap="none" strike="noStrike">
                <a:solidFill>
                  <a:schemeClr val="lt2"/>
                </a:solidFill>
                <a:latin typeface="Tahoma"/>
                <a:ea typeface="Tahoma"/>
                <a:cs typeface="Tahoma"/>
                <a:sym typeface="Tahoma"/>
              </a:rPr>
              <a:t>Click on “Download to Robot”. </a:t>
            </a:r>
            <a:endParaRPr b="1" i="0" sz="1400" u="sng" cap="none" strike="noStrike">
              <a:solidFill>
                <a:schemeClr val="lt2"/>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400"/>
              <a:buFont typeface="Arial"/>
              <a:buNone/>
            </a:pPr>
            <a:r>
              <a:rPr b="1" i="0" lang="en" sz="1400" u="sng" cap="none" strike="noStrike">
                <a:solidFill>
                  <a:schemeClr val="lt2"/>
                </a:solidFill>
                <a:latin typeface="Tahoma"/>
                <a:ea typeface="Tahoma"/>
                <a:cs typeface="Tahoma"/>
                <a:sym typeface="Tahoma"/>
              </a:rPr>
              <a:t>Click “start” in the debugger window.</a:t>
            </a:r>
            <a:endParaRPr b="1" i="0" sz="1400" u="sng" cap="none" strike="noStrike">
              <a:solidFill>
                <a:schemeClr val="lt2"/>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eorgia"/>
                <a:ea typeface="Georgia"/>
                <a:cs typeface="Georgia"/>
                <a:sym typeface="Georgia"/>
              </a:rPr>
              <a:t>One of your wheels should turn for 1 second.</a:t>
            </a:r>
            <a:endParaRPr b="0" i="0" sz="1400" u="none" cap="none" strike="noStrike">
              <a:solidFill>
                <a:srgbClr val="FFFFFF"/>
              </a:solidFill>
              <a:latin typeface="Georgia"/>
              <a:ea typeface="Georgia"/>
              <a:cs typeface="Georgia"/>
              <a:sym typeface="Georgi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pic>
        <p:nvPicPr>
          <p:cNvPr id="244" name="Google Shape;244;p30"/>
          <p:cNvPicPr preferRelativeResize="0"/>
          <p:nvPr/>
        </p:nvPicPr>
        <p:blipFill rotWithShape="1">
          <a:blip r:embed="rId3">
            <a:alphaModFix/>
          </a:blip>
          <a:srcRect b="0" l="0" r="0" t="0"/>
          <a:stretch/>
        </p:blipFill>
        <p:spPr>
          <a:xfrm>
            <a:off x="1223962" y="681698"/>
            <a:ext cx="6696075" cy="1171575"/>
          </a:xfrm>
          <a:prstGeom prst="rect">
            <a:avLst/>
          </a:prstGeom>
          <a:noFill/>
          <a:ln>
            <a:noFill/>
          </a:ln>
        </p:spPr>
      </p:pic>
      <p:sp>
        <p:nvSpPr>
          <p:cNvPr id="245" name="Google Shape;245;p30"/>
          <p:cNvSpPr txBox="1"/>
          <p:nvPr/>
        </p:nvSpPr>
        <p:spPr>
          <a:xfrm>
            <a:off x="1664375" y="2165675"/>
            <a:ext cx="3328800" cy="206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30"/>
          <p:cNvSpPr txBox="1"/>
          <p:nvPr/>
        </p:nvSpPr>
        <p:spPr>
          <a:xfrm>
            <a:off x="861236" y="2165675"/>
            <a:ext cx="7421525" cy="172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eorgia"/>
                <a:ea typeface="Georgia"/>
                <a:cs typeface="Georgia"/>
                <a:sym typeface="Georgia"/>
              </a:rPr>
              <a:t>To get the second wheel moving as well, simply add another </a:t>
            </a:r>
            <a:r>
              <a:rPr b="0" i="0" lang="en" sz="1400" u="none" cap="none" strike="noStrike">
                <a:solidFill>
                  <a:srgbClr val="FFFF00"/>
                </a:solidFill>
                <a:latin typeface="Georgia"/>
                <a:ea typeface="Georgia"/>
                <a:cs typeface="Georgia"/>
                <a:sym typeface="Georgia"/>
              </a:rPr>
              <a:t>= motor[motor2] </a:t>
            </a:r>
            <a:r>
              <a:rPr b="0" i="0" lang="en" sz="1400" u="none" cap="none" strike="noStrike">
                <a:solidFill>
                  <a:srgbClr val="FFFFFF"/>
                </a:solidFill>
                <a:latin typeface="Georgia"/>
                <a:ea typeface="Georgia"/>
                <a:cs typeface="Georgia"/>
                <a:sym typeface="Georgia"/>
              </a:rPr>
              <a:t>in your “what it is doing statement”. </a:t>
            </a:r>
            <a:endParaRPr b="0" i="0" sz="1400" u="none" cap="none" strike="noStrike">
              <a:solidFill>
                <a:srgbClr val="FFFFFF"/>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eorgia"/>
                <a:ea typeface="Georgia"/>
                <a:cs typeface="Georgia"/>
                <a:sym typeface="Georgia"/>
              </a:rPr>
              <a:t>You may have noticed spaces here and there. ROBOTC doesn’t read whitespace. That means, </a:t>
            </a:r>
            <a:r>
              <a:rPr b="1" i="0" lang="en" sz="1400" u="sng" cap="none" strike="noStrike">
                <a:solidFill>
                  <a:schemeClr val="lt2"/>
                </a:solidFill>
                <a:latin typeface="Tahoma"/>
                <a:ea typeface="Tahoma"/>
                <a:cs typeface="Tahoma"/>
                <a:sym typeface="Tahoma"/>
              </a:rPr>
              <a:t>it doesn’t make a difference how your space things out, indent, or even change lines</a:t>
            </a:r>
            <a:r>
              <a:rPr b="0" i="0" lang="en" sz="1400" u="none" cap="none" strike="noStrike">
                <a:solidFill>
                  <a:srgbClr val="FFFFFF"/>
                </a:solidFill>
                <a:latin typeface="Georgia"/>
                <a:ea typeface="Georgia"/>
                <a:cs typeface="Georgia"/>
                <a:sym typeface="Georgia"/>
              </a:rPr>
              <a:t>. That is also why the </a:t>
            </a:r>
            <a:r>
              <a:rPr b="0" i="0" lang="en" sz="1400" u="none" cap="none" strike="noStrike">
                <a:solidFill>
                  <a:srgbClr val="FFFF00"/>
                </a:solidFill>
                <a:latin typeface="Georgia"/>
                <a:ea typeface="Georgia"/>
                <a:cs typeface="Georgia"/>
                <a:sym typeface="Georgia"/>
              </a:rPr>
              <a:t>semicolon;</a:t>
            </a:r>
            <a:r>
              <a:rPr b="0" i="0" lang="en" sz="1400" u="none" cap="none" strike="noStrike">
                <a:solidFill>
                  <a:srgbClr val="FFFFFF"/>
                </a:solidFill>
                <a:latin typeface="Georgia"/>
                <a:ea typeface="Georgia"/>
                <a:cs typeface="Georgia"/>
                <a:sym typeface="Georgia"/>
              </a:rPr>
              <a:t> is super important -- it is the only way for the robot to know which line is next. </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eorgia"/>
                <a:ea typeface="Georgia"/>
                <a:cs typeface="Georgia"/>
                <a:sym typeface="Georgia"/>
              </a:rPr>
              <a:t>However, even though whitespace doesn’t matter, </a:t>
            </a:r>
            <a:r>
              <a:rPr b="1" i="0" lang="en" sz="1400" u="sng" cap="none" strike="noStrike">
                <a:solidFill>
                  <a:schemeClr val="lt2"/>
                </a:solidFill>
                <a:latin typeface="Tahoma"/>
                <a:ea typeface="Tahoma"/>
                <a:cs typeface="Tahoma"/>
                <a:sym typeface="Tahoma"/>
              </a:rPr>
              <a:t>it helps keep the code clean and easy to read</a:t>
            </a:r>
            <a:r>
              <a:rPr b="0" i="0" lang="en" sz="1400" u="none" cap="none" strike="noStrike">
                <a:solidFill>
                  <a:srgbClr val="FFFFFF"/>
                </a:solidFill>
                <a:latin typeface="Georgia"/>
                <a:ea typeface="Georgia"/>
                <a:cs typeface="Georgia"/>
                <a:sym typeface="Georgia"/>
              </a:rPr>
              <a:t>.</a:t>
            </a:r>
            <a:endParaRPr b="0" i="0" sz="1400" u="none" cap="none" strike="noStrike">
              <a:solidFill>
                <a:srgbClr val="FFFFFF"/>
              </a:solidFill>
              <a:latin typeface="Georgia"/>
              <a:ea typeface="Georgia"/>
              <a:cs typeface="Georgia"/>
              <a:sym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idx="2" type="body"/>
          </p:nvPr>
        </p:nvSpPr>
        <p:spPr>
          <a:xfrm>
            <a:off x="4933196" y="1216363"/>
            <a:ext cx="3403200" cy="291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sz="1400">
                <a:latin typeface="Times New Roman"/>
                <a:ea typeface="Times New Roman"/>
                <a:cs typeface="Times New Roman"/>
                <a:sym typeface="Times New Roman"/>
              </a:rPr>
              <a:t>Here are all the materials you need:</a:t>
            </a:r>
            <a:endParaRPr sz="1400">
              <a:latin typeface="Times New Roman"/>
              <a:ea typeface="Times New Roman"/>
              <a:cs typeface="Times New Roman"/>
              <a:sym typeface="Times New Roman"/>
            </a:endParaRPr>
          </a:p>
          <a:p>
            <a:pPr indent="-317500" lvl="0" marL="457200" rtl="0" algn="l">
              <a:lnSpc>
                <a:spcPct val="115000"/>
              </a:lnSpc>
              <a:spcBef>
                <a:spcPts val="1600"/>
              </a:spcBef>
              <a:spcAft>
                <a:spcPts val="0"/>
              </a:spcAft>
              <a:buSzPts val="1400"/>
              <a:buFont typeface="Times New Roman"/>
              <a:buChar char="●"/>
            </a:pPr>
            <a:r>
              <a:rPr lang="en" sz="1400">
                <a:latin typeface="Times New Roman"/>
                <a:ea typeface="Times New Roman"/>
                <a:cs typeface="Times New Roman"/>
                <a:sym typeface="Times New Roman"/>
              </a:rPr>
              <a:t>2 motors</a:t>
            </a:r>
            <a:endParaRPr sz="1400">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2 shafts (3’’)</a:t>
            </a:r>
            <a:endParaRPr sz="1400">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2 rubber collars</a:t>
            </a:r>
            <a:endParaRPr sz="1400">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2 omni wheels (or any wheels)</a:t>
            </a:r>
            <a:endParaRPr sz="1400">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1 VEX cortex</a:t>
            </a:r>
            <a:endParaRPr sz="1400">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1 battery </a:t>
            </a:r>
            <a:endParaRPr sz="1400">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1 A-to-A cable</a:t>
            </a:r>
            <a:endParaRPr sz="1400">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1 laptop for programming</a:t>
            </a:r>
            <a:endParaRPr sz="1400">
              <a:latin typeface="Times New Roman"/>
              <a:ea typeface="Times New Roman"/>
              <a:cs typeface="Times New Roman"/>
              <a:sym typeface="Times New Roman"/>
            </a:endParaRPr>
          </a:p>
        </p:txBody>
      </p:sp>
      <p:pic>
        <p:nvPicPr>
          <p:cNvPr id="135" name="Google Shape;135;p13"/>
          <p:cNvPicPr preferRelativeResize="0"/>
          <p:nvPr/>
        </p:nvPicPr>
        <p:blipFill rotWithShape="1">
          <a:blip r:embed="rId3">
            <a:alphaModFix/>
          </a:blip>
          <a:srcRect b="0" l="0" r="0" t="0"/>
          <a:stretch/>
        </p:blipFill>
        <p:spPr>
          <a:xfrm>
            <a:off x="609550" y="1390513"/>
            <a:ext cx="4199946" cy="236247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pic>
        <p:nvPicPr>
          <p:cNvPr id="251" name="Google Shape;251;p31"/>
          <p:cNvPicPr preferRelativeResize="0"/>
          <p:nvPr/>
        </p:nvPicPr>
        <p:blipFill rotWithShape="1">
          <a:blip r:embed="rId3">
            <a:alphaModFix/>
          </a:blip>
          <a:srcRect b="0" l="28902" r="8484" t="0"/>
          <a:stretch/>
        </p:blipFill>
        <p:spPr>
          <a:xfrm>
            <a:off x="1784737" y="893287"/>
            <a:ext cx="5534525" cy="1682900"/>
          </a:xfrm>
          <a:prstGeom prst="rect">
            <a:avLst/>
          </a:prstGeom>
          <a:noFill/>
          <a:ln>
            <a:noFill/>
          </a:ln>
        </p:spPr>
      </p:pic>
      <p:sp>
        <p:nvSpPr>
          <p:cNvPr id="252" name="Google Shape;252;p31"/>
          <p:cNvSpPr txBox="1"/>
          <p:nvPr/>
        </p:nvSpPr>
        <p:spPr>
          <a:xfrm>
            <a:off x="1163100" y="2926613"/>
            <a:ext cx="6817800" cy="132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eorgia"/>
                <a:ea typeface="Georgia"/>
                <a:cs typeface="Georgia"/>
                <a:sym typeface="Georgia"/>
              </a:rPr>
              <a:t>If your test kit doesn’t work at all, the most likely case is that </a:t>
            </a:r>
            <a:r>
              <a:rPr b="1" i="0" lang="en" sz="1400" u="sng" cap="none" strike="noStrike">
                <a:solidFill>
                  <a:schemeClr val="lt2"/>
                </a:solidFill>
                <a:latin typeface="Tahoma"/>
                <a:ea typeface="Tahoma"/>
                <a:cs typeface="Tahoma"/>
                <a:sym typeface="Tahoma"/>
              </a:rPr>
              <a:t>the cortex needs a firmware update</a:t>
            </a:r>
            <a:r>
              <a:rPr b="0" i="0" lang="en" sz="1400" u="none" cap="none" strike="noStrike">
                <a:solidFill>
                  <a:srgbClr val="FFFFFF"/>
                </a:solidFill>
                <a:latin typeface="Georgia"/>
                <a:ea typeface="Georgia"/>
                <a:cs typeface="Georgia"/>
                <a:sym typeface="Georgia"/>
              </a:rPr>
              <a:t>. To do that, turn your cortex off, and click on “Firmware Download” in the toolbar. </a:t>
            </a:r>
            <a:endParaRPr b="0" i="0" sz="1400" u="none" cap="none" strike="noStrike">
              <a:solidFill>
                <a:srgbClr val="FFFFFF"/>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eorgia"/>
                <a:ea typeface="Georgia"/>
                <a:cs typeface="Georgia"/>
                <a:sym typeface="Georgia"/>
              </a:rPr>
              <a:t>After the firmware update, turn your cortex on and try to download the code again.</a:t>
            </a:r>
            <a:endParaRPr b="0" i="0" sz="1400" u="none" cap="none" strike="noStrike">
              <a:solidFill>
                <a:srgbClr val="FFFFFF"/>
              </a:solidFill>
              <a:latin typeface="Georgia"/>
              <a:ea typeface="Georgia"/>
              <a:cs typeface="Georgia"/>
              <a:sym typeface="Georgia"/>
            </a:endParaRPr>
          </a:p>
        </p:txBody>
      </p:sp>
      <p:sp>
        <p:nvSpPr>
          <p:cNvPr id="253" name="Google Shape;253;p31"/>
          <p:cNvSpPr/>
          <p:nvPr/>
        </p:nvSpPr>
        <p:spPr>
          <a:xfrm>
            <a:off x="4193374" y="1242099"/>
            <a:ext cx="1038000" cy="6213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32"/>
          <p:cNvSpPr txBox="1"/>
          <p:nvPr/>
        </p:nvSpPr>
        <p:spPr>
          <a:xfrm>
            <a:off x="1380460" y="1294477"/>
            <a:ext cx="6383079" cy="255454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600" u="none" cap="none" strike="noStrike">
                <a:solidFill>
                  <a:schemeClr val="lt1"/>
                </a:solidFill>
                <a:latin typeface="Arial"/>
                <a:ea typeface="Arial"/>
                <a:cs typeface="Arial"/>
                <a:sym typeface="Arial"/>
              </a:rPr>
              <a:t>Hope you enjoyed the first few lines of code!!</a:t>
            </a:r>
            <a:endParaRPr/>
          </a:p>
          <a:p>
            <a:pPr indent="0" lvl="0" marL="0" marR="0" rtl="0" algn="l">
              <a:lnSpc>
                <a:spcPct val="100000"/>
              </a:lnSpc>
              <a:spcBef>
                <a:spcPts val="0"/>
              </a:spcBef>
              <a:spcAft>
                <a:spcPts val="0"/>
              </a:spcAft>
              <a:buNone/>
            </a:pPr>
            <a:r>
              <a:t/>
            </a:r>
            <a:endParaRPr b="0" i="0" sz="1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 sz="1600" u="none" cap="none" strike="noStrike">
                <a:solidFill>
                  <a:schemeClr val="lt1"/>
                </a:solidFill>
                <a:latin typeface="Arial"/>
                <a:ea typeface="Arial"/>
                <a:cs typeface="Arial"/>
                <a:sym typeface="Arial"/>
              </a:rPr>
              <a:t>This powerpoint does contain a lot of over-explaining, but those knowledge will prove useful later. If there are any mistakes please let me know, and let’s improve together! :D</a:t>
            </a:r>
            <a:endParaRPr/>
          </a:p>
          <a:p>
            <a:pPr indent="0" lvl="0" marL="0" marR="0" rtl="0" algn="l">
              <a:lnSpc>
                <a:spcPct val="100000"/>
              </a:lnSpc>
              <a:spcBef>
                <a:spcPts val="0"/>
              </a:spcBef>
              <a:spcAft>
                <a:spcPts val="0"/>
              </a:spcAft>
              <a:buNone/>
            </a:pPr>
            <a:r>
              <a:t/>
            </a:r>
            <a:endParaRPr b="0" i="0" sz="1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 sz="1600" u="none" cap="none" strike="noStrike">
                <a:solidFill>
                  <a:schemeClr val="lt1"/>
                </a:solidFill>
                <a:latin typeface="Arial"/>
                <a:ea typeface="Arial"/>
                <a:cs typeface="Arial"/>
                <a:sym typeface="Arial"/>
              </a:rPr>
              <a:t>For questions or advice, please email alicexxx0516@gmail.com.</a:t>
            </a:r>
            <a:endParaRPr/>
          </a:p>
          <a:p>
            <a:pPr indent="0" lvl="0" marL="0" marR="0" rtl="0" algn="l">
              <a:lnSpc>
                <a:spcPct val="100000"/>
              </a:lnSpc>
              <a:spcBef>
                <a:spcPts val="0"/>
              </a:spcBef>
              <a:spcAft>
                <a:spcPts val="0"/>
              </a:spcAft>
              <a:buNone/>
            </a:pPr>
            <a:r>
              <a:t/>
            </a:r>
            <a:endParaRPr b="0" i="0" sz="1600" u="none" cap="none" strike="noStrike">
              <a:solidFill>
                <a:schemeClr val="lt1"/>
              </a:solidFill>
              <a:latin typeface="Arial"/>
              <a:ea typeface="Arial"/>
              <a:cs typeface="Arial"/>
              <a:sym typeface="Arial"/>
            </a:endParaRPr>
          </a:p>
          <a:p>
            <a:pPr indent="0" lvl="0" marL="0" marR="0" rtl="0" algn="r">
              <a:lnSpc>
                <a:spcPct val="100000"/>
              </a:lnSpc>
              <a:spcBef>
                <a:spcPts val="0"/>
              </a:spcBef>
              <a:spcAft>
                <a:spcPts val="0"/>
              </a:spcAft>
              <a:buNone/>
            </a:pPr>
            <a:r>
              <a:rPr b="0" i="0" lang="en" sz="1600" u="none" cap="none" strike="noStrike">
                <a:solidFill>
                  <a:schemeClr val="lt1"/>
                </a:solidFill>
                <a:latin typeface="Arial"/>
                <a:ea typeface="Arial"/>
                <a:cs typeface="Arial"/>
                <a:sym typeface="Arial"/>
              </a:rPr>
              <a:t>Alice X.</a:t>
            </a:r>
            <a:endParaRPr/>
          </a:p>
          <a:p>
            <a:pPr indent="0" lvl="0" marL="0" marR="0" rtl="0" algn="r">
              <a:lnSpc>
                <a:spcPct val="100000"/>
              </a:lnSpc>
              <a:spcBef>
                <a:spcPts val="0"/>
              </a:spcBef>
              <a:spcAft>
                <a:spcPts val="0"/>
              </a:spcAft>
              <a:buNone/>
            </a:pPr>
            <a:r>
              <a:rPr b="0" i="0" lang="en" sz="1600" u="none" cap="none" strike="noStrike">
                <a:solidFill>
                  <a:schemeClr val="lt1"/>
                </a:solidFill>
                <a:latin typeface="Arial"/>
                <a:ea typeface="Arial"/>
                <a:cs typeface="Arial"/>
                <a:sym typeface="Arial"/>
              </a:rPr>
              <a:t>2018.03.28</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4"/>
          <p:cNvSpPr txBox="1"/>
          <p:nvPr>
            <p:ph idx="2" type="body"/>
          </p:nvPr>
        </p:nvSpPr>
        <p:spPr>
          <a:xfrm>
            <a:off x="1342800" y="1003350"/>
            <a:ext cx="3403200" cy="86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sz="1400">
                <a:latin typeface="Times New Roman"/>
                <a:ea typeface="Times New Roman"/>
                <a:cs typeface="Times New Roman"/>
                <a:sym typeface="Times New Roman"/>
              </a:rPr>
              <a:t>Step 1:</a:t>
            </a:r>
            <a:endParaRPr sz="1400">
              <a:latin typeface="Times New Roman"/>
              <a:ea typeface="Times New Roman"/>
              <a:cs typeface="Times New Roman"/>
              <a:sym typeface="Times New Roman"/>
            </a:endParaRPr>
          </a:p>
          <a:p>
            <a:pPr indent="0" lvl="0" marL="0" rtl="0" algn="l">
              <a:lnSpc>
                <a:spcPct val="115000"/>
              </a:lnSpc>
              <a:spcBef>
                <a:spcPts val="1600"/>
              </a:spcBef>
              <a:spcAft>
                <a:spcPts val="1600"/>
              </a:spcAft>
              <a:buSzPts val="1300"/>
              <a:buNone/>
            </a:pPr>
            <a:r>
              <a:rPr lang="en" sz="1400">
                <a:latin typeface="Times New Roman"/>
                <a:ea typeface="Times New Roman"/>
                <a:cs typeface="Times New Roman"/>
                <a:sym typeface="Times New Roman"/>
              </a:rPr>
              <a:t>Put the shafts in the motors.</a:t>
            </a:r>
            <a:endParaRPr sz="1400">
              <a:latin typeface="Times New Roman"/>
              <a:ea typeface="Times New Roman"/>
              <a:cs typeface="Times New Roman"/>
              <a:sym typeface="Times New Roman"/>
            </a:endParaRPr>
          </a:p>
        </p:txBody>
      </p:sp>
      <p:pic>
        <p:nvPicPr>
          <p:cNvPr id="141" name="Google Shape;141;p14"/>
          <p:cNvPicPr preferRelativeResize="0"/>
          <p:nvPr/>
        </p:nvPicPr>
        <p:blipFill rotWithShape="1">
          <a:blip r:embed="rId3">
            <a:alphaModFix/>
          </a:blip>
          <a:srcRect b="0" l="0" r="0" t="0"/>
          <a:stretch/>
        </p:blipFill>
        <p:spPr>
          <a:xfrm>
            <a:off x="5085050" y="546148"/>
            <a:ext cx="3403199" cy="1914292"/>
          </a:xfrm>
          <a:prstGeom prst="rect">
            <a:avLst/>
          </a:prstGeom>
          <a:noFill/>
          <a:ln>
            <a:noFill/>
          </a:ln>
        </p:spPr>
      </p:pic>
      <p:pic>
        <p:nvPicPr>
          <p:cNvPr id="142" name="Google Shape;142;p14"/>
          <p:cNvPicPr preferRelativeResize="0"/>
          <p:nvPr/>
        </p:nvPicPr>
        <p:blipFill rotWithShape="1">
          <a:blip r:embed="rId4">
            <a:alphaModFix/>
          </a:blip>
          <a:srcRect b="0" l="0" r="0" t="0"/>
          <a:stretch/>
        </p:blipFill>
        <p:spPr>
          <a:xfrm>
            <a:off x="5085027" y="2636125"/>
            <a:ext cx="3403252" cy="1914300"/>
          </a:xfrm>
          <a:prstGeom prst="rect">
            <a:avLst/>
          </a:prstGeom>
          <a:noFill/>
          <a:ln>
            <a:noFill/>
          </a:ln>
        </p:spPr>
      </p:pic>
      <p:sp>
        <p:nvSpPr>
          <p:cNvPr id="143" name="Google Shape;143;p14"/>
          <p:cNvSpPr txBox="1"/>
          <p:nvPr>
            <p:ph idx="2" type="body"/>
          </p:nvPr>
        </p:nvSpPr>
        <p:spPr>
          <a:xfrm>
            <a:off x="1342800" y="2940925"/>
            <a:ext cx="3403200" cy="111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sz="1400">
                <a:latin typeface="Times New Roman"/>
                <a:ea typeface="Times New Roman"/>
                <a:cs typeface="Times New Roman"/>
                <a:sym typeface="Times New Roman"/>
              </a:rPr>
              <a:t>Step 2:</a:t>
            </a:r>
            <a:endParaRPr sz="1400">
              <a:latin typeface="Times New Roman"/>
              <a:ea typeface="Times New Roman"/>
              <a:cs typeface="Times New Roman"/>
              <a:sym typeface="Times New Roman"/>
            </a:endParaRPr>
          </a:p>
          <a:p>
            <a:pPr indent="0" lvl="0" marL="0" rtl="0" algn="l">
              <a:lnSpc>
                <a:spcPct val="115000"/>
              </a:lnSpc>
              <a:spcBef>
                <a:spcPts val="1600"/>
              </a:spcBef>
              <a:spcAft>
                <a:spcPts val="1600"/>
              </a:spcAft>
              <a:buSzPts val="1300"/>
              <a:buNone/>
            </a:pPr>
            <a:r>
              <a:rPr lang="en" sz="1400">
                <a:latin typeface="Times New Roman"/>
                <a:ea typeface="Times New Roman"/>
                <a:cs typeface="Times New Roman"/>
                <a:sym typeface="Times New Roman"/>
              </a:rPr>
              <a:t>Slide the rubber collar on the shafts. The position of the collar can be adjusted later.</a:t>
            </a:r>
            <a:endParaRPr sz="14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15"/>
          <p:cNvSpPr txBox="1"/>
          <p:nvPr>
            <p:ph idx="2" type="body"/>
          </p:nvPr>
        </p:nvSpPr>
        <p:spPr>
          <a:xfrm>
            <a:off x="4933200" y="1877550"/>
            <a:ext cx="3403200" cy="138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sz="1400">
                <a:latin typeface="Times New Roman"/>
                <a:ea typeface="Times New Roman"/>
                <a:cs typeface="Times New Roman"/>
                <a:sym typeface="Times New Roman"/>
              </a:rPr>
              <a:t>Step 3: </a:t>
            </a:r>
            <a:endParaRPr sz="1400">
              <a:latin typeface="Times New Roman"/>
              <a:ea typeface="Times New Roman"/>
              <a:cs typeface="Times New Roman"/>
              <a:sym typeface="Times New Roman"/>
            </a:endParaRPr>
          </a:p>
          <a:p>
            <a:pPr indent="0" lvl="0" marL="0" rtl="0" algn="l">
              <a:lnSpc>
                <a:spcPct val="115000"/>
              </a:lnSpc>
              <a:spcBef>
                <a:spcPts val="1600"/>
              </a:spcBef>
              <a:spcAft>
                <a:spcPts val="1600"/>
              </a:spcAft>
              <a:buSzPts val="1300"/>
              <a:buNone/>
            </a:pPr>
            <a:r>
              <a:rPr lang="en" sz="1400">
                <a:latin typeface="Times New Roman"/>
                <a:ea typeface="Times New Roman"/>
                <a:cs typeface="Times New Roman"/>
                <a:sym typeface="Times New Roman"/>
              </a:rPr>
              <a:t>Place the wheels on the top of the shafts. Adjust the position of the collar so that the shafts fully go through the wheels.</a:t>
            </a:r>
            <a:endParaRPr sz="1400">
              <a:latin typeface="Times New Roman"/>
              <a:ea typeface="Times New Roman"/>
              <a:cs typeface="Times New Roman"/>
              <a:sym typeface="Times New Roman"/>
            </a:endParaRPr>
          </a:p>
        </p:txBody>
      </p:sp>
      <p:pic>
        <p:nvPicPr>
          <p:cNvPr id="149" name="Google Shape;149;p15"/>
          <p:cNvPicPr preferRelativeResize="0"/>
          <p:nvPr/>
        </p:nvPicPr>
        <p:blipFill rotWithShape="1">
          <a:blip r:embed="rId3">
            <a:alphaModFix/>
          </a:blip>
          <a:srcRect b="0" l="0" r="0" t="0"/>
          <a:stretch/>
        </p:blipFill>
        <p:spPr>
          <a:xfrm>
            <a:off x="993625" y="1588699"/>
            <a:ext cx="3707072" cy="208522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16"/>
          <p:cNvSpPr txBox="1"/>
          <p:nvPr>
            <p:ph idx="2" type="body"/>
          </p:nvPr>
        </p:nvSpPr>
        <p:spPr>
          <a:xfrm>
            <a:off x="4933200" y="2011800"/>
            <a:ext cx="3583500" cy="111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sz="1400">
                <a:latin typeface="Times New Roman"/>
                <a:ea typeface="Times New Roman"/>
                <a:cs typeface="Times New Roman"/>
                <a:sym typeface="Times New Roman"/>
              </a:rPr>
              <a:t>Step 4:</a:t>
            </a:r>
            <a:endParaRPr sz="1400">
              <a:latin typeface="Times New Roman"/>
              <a:ea typeface="Times New Roman"/>
              <a:cs typeface="Times New Roman"/>
              <a:sym typeface="Times New Roman"/>
            </a:endParaRPr>
          </a:p>
          <a:p>
            <a:pPr indent="0" lvl="0" marL="0" rtl="0" algn="l">
              <a:lnSpc>
                <a:spcPct val="115000"/>
              </a:lnSpc>
              <a:spcBef>
                <a:spcPts val="1600"/>
              </a:spcBef>
              <a:spcAft>
                <a:spcPts val="0"/>
              </a:spcAft>
              <a:buSzPts val="1300"/>
              <a:buNone/>
            </a:pPr>
            <a:r>
              <a:rPr lang="en" sz="1400">
                <a:latin typeface="Times New Roman"/>
                <a:ea typeface="Times New Roman"/>
                <a:cs typeface="Times New Roman"/>
                <a:sym typeface="Times New Roman"/>
              </a:rPr>
              <a:t>Plug the two pin motors in motor ports 1 &amp; 10. Make sure the black wire is on the outside.</a:t>
            </a:r>
            <a:endParaRPr sz="1400">
              <a:latin typeface="Times New Roman"/>
              <a:ea typeface="Times New Roman"/>
              <a:cs typeface="Times New Roman"/>
              <a:sym typeface="Times New Roman"/>
            </a:endParaRPr>
          </a:p>
          <a:p>
            <a:pPr indent="0" lvl="0" marL="0" rtl="0" algn="l">
              <a:lnSpc>
                <a:spcPct val="115000"/>
              </a:lnSpc>
              <a:spcBef>
                <a:spcPts val="1600"/>
              </a:spcBef>
              <a:spcAft>
                <a:spcPts val="1600"/>
              </a:spcAft>
              <a:buSzPts val="1300"/>
              <a:buNone/>
            </a:pPr>
            <a:r>
              <a:t/>
            </a:r>
            <a:endParaRPr/>
          </a:p>
        </p:txBody>
      </p:sp>
      <p:pic>
        <p:nvPicPr>
          <p:cNvPr id="155" name="Google Shape;155;p16"/>
          <p:cNvPicPr preferRelativeResize="0"/>
          <p:nvPr/>
        </p:nvPicPr>
        <p:blipFill rotWithShape="1">
          <a:blip r:embed="rId3">
            <a:alphaModFix/>
          </a:blip>
          <a:srcRect b="0" l="0" r="0" t="0"/>
          <a:stretch/>
        </p:blipFill>
        <p:spPr>
          <a:xfrm>
            <a:off x="318850" y="1402075"/>
            <a:ext cx="4158831" cy="2339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17"/>
          <p:cNvSpPr txBox="1"/>
          <p:nvPr>
            <p:ph idx="2" type="body"/>
          </p:nvPr>
        </p:nvSpPr>
        <p:spPr>
          <a:xfrm>
            <a:off x="4700700" y="1055100"/>
            <a:ext cx="3717300" cy="303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a:latin typeface="Times New Roman"/>
                <a:ea typeface="Times New Roman"/>
                <a:cs typeface="Times New Roman"/>
                <a:sym typeface="Times New Roman"/>
              </a:rPr>
              <a:t>Step 4*:</a:t>
            </a:r>
            <a:endParaRPr>
              <a:latin typeface="Times New Roman"/>
              <a:ea typeface="Times New Roman"/>
              <a:cs typeface="Times New Roman"/>
              <a:sym typeface="Times New Roman"/>
            </a:endParaRPr>
          </a:p>
          <a:p>
            <a:pPr indent="0" lvl="0" marL="0" rtl="0" algn="l">
              <a:lnSpc>
                <a:spcPct val="115000"/>
              </a:lnSpc>
              <a:spcBef>
                <a:spcPts val="1600"/>
              </a:spcBef>
              <a:spcAft>
                <a:spcPts val="0"/>
              </a:spcAft>
              <a:buSzPts val="1300"/>
              <a:buNone/>
            </a:pPr>
            <a:r>
              <a:rPr lang="en">
                <a:latin typeface="Times New Roman"/>
                <a:ea typeface="Times New Roman"/>
                <a:cs typeface="Times New Roman"/>
                <a:sym typeface="Times New Roman"/>
              </a:rPr>
              <a:t>If you want to plug the motors into ports 2 - 9, you will need a motor controller that converts 2 pin into 3 pin. </a:t>
            </a:r>
            <a:endParaRPr>
              <a:latin typeface="Times New Roman"/>
              <a:ea typeface="Times New Roman"/>
              <a:cs typeface="Times New Roman"/>
              <a:sym typeface="Times New Roman"/>
            </a:endParaRPr>
          </a:p>
          <a:p>
            <a:pPr indent="0" lvl="0" marL="0" rtl="0" algn="l">
              <a:lnSpc>
                <a:spcPct val="115000"/>
              </a:lnSpc>
              <a:spcBef>
                <a:spcPts val="1600"/>
              </a:spcBef>
              <a:spcAft>
                <a:spcPts val="0"/>
              </a:spcAft>
              <a:buSzPts val="1300"/>
              <a:buNone/>
            </a:pPr>
            <a:r>
              <a:rPr lang="en">
                <a:latin typeface="Times New Roman"/>
                <a:ea typeface="Times New Roman"/>
                <a:cs typeface="Times New Roman"/>
                <a:sym typeface="Times New Roman"/>
              </a:rPr>
              <a:t>Make sure the motor controller is plugged in so that its black wire goes into the black wire of the motor.</a:t>
            </a:r>
            <a:endParaRPr>
              <a:latin typeface="Times New Roman"/>
              <a:ea typeface="Times New Roman"/>
              <a:cs typeface="Times New Roman"/>
              <a:sym typeface="Times New Roman"/>
            </a:endParaRPr>
          </a:p>
          <a:p>
            <a:pPr indent="0" lvl="0" marL="0" rtl="0" algn="l">
              <a:lnSpc>
                <a:spcPct val="115000"/>
              </a:lnSpc>
              <a:spcBef>
                <a:spcPts val="1600"/>
              </a:spcBef>
              <a:spcAft>
                <a:spcPts val="0"/>
              </a:spcAft>
              <a:buSzPts val="1300"/>
              <a:buNone/>
            </a:pPr>
            <a:r>
              <a:rPr lang="en">
                <a:latin typeface="Times New Roman"/>
                <a:ea typeface="Times New Roman"/>
                <a:cs typeface="Times New Roman"/>
                <a:sym typeface="Times New Roman"/>
              </a:rPr>
              <a:t>Then plug the motor controller into motor ports 2 - 9 of the cortex. Again, the black wire should face outward.</a:t>
            </a:r>
            <a:endParaRPr>
              <a:latin typeface="Times New Roman"/>
              <a:ea typeface="Times New Roman"/>
              <a:cs typeface="Times New Roman"/>
              <a:sym typeface="Times New Roman"/>
            </a:endParaRPr>
          </a:p>
          <a:p>
            <a:pPr indent="0" lvl="0" marL="0" rtl="0" algn="l">
              <a:lnSpc>
                <a:spcPct val="115000"/>
              </a:lnSpc>
              <a:spcBef>
                <a:spcPts val="1600"/>
              </a:spcBef>
              <a:spcAft>
                <a:spcPts val="1600"/>
              </a:spcAft>
              <a:buSzPts val="1300"/>
              <a:buNone/>
            </a:pPr>
            <a:r>
              <a:t/>
            </a:r>
            <a:endParaRPr/>
          </a:p>
        </p:txBody>
      </p:sp>
      <p:pic>
        <p:nvPicPr>
          <p:cNvPr id="161" name="Google Shape;161;p17"/>
          <p:cNvPicPr preferRelativeResize="0"/>
          <p:nvPr/>
        </p:nvPicPr>
        <p:blipFill rotWithShape="1">
          <a:blip r:embed="rId3">
            <a:alphaModFix/>
          </a:blip>
          <a:srcRect b="18831" l="0" r="0" t="31819"/>
          <a:stretch/>
        </p:blipFill>
        <p:spPr>
          <a:xfrm>
            <a:off x="1586513" y="393750"/>
            <a:ext cx="2315185" cy="2031229"/>
          </a:xfrm>
          <a:prstGeom prst="rect">
            <a:avLst/>
          </a:prstGeom>
          <a:noFill/>
          <a:ln>
            <a:noFill/>
          </a:ln>
        </p:spPr>
      </p:pic>
      <p:pic>
        <p:nvPicPr>
          <p:cNvPr id="162" name="Google Shape;162;p17"/>
          <p:cNvPicPr preferRelativeResize="0"/>
          <p:nvPr/>
        </p:nvPicPr>
        <p:blipFill rotWithShape="1">
          <a:blip r:embed="rId4">
            <a:alphaModFix/>
          </a:blip>
          <a:srcRect b="30027" l="0" r="0" t="30482"/>
          <a:stretch/>
        </p:blipFill>
        <p:spPr>
          <a:xfrm>
            <a:off x="1204025" y="2563500"/>
            <a:ext cx="3080172" cy="216250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18"/>
          <p:cNvSpPr txBox="1"/>
          <p:nvPr>
            <p:ph idx="2" type="body"/>
          </p:nvPr>
        </p:nvSpPr>
        <p:spPr>
          <a:xfrm>
            <a:off x="4933200" y="1821450"/>
            <a:ext cx="3403200" cy="150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a:latin typeface="Times New Roman"/>
                <a:ea typeface="Times New Roman"/>
                <a:cs typeface="Times New Roman"/>
                <a:sym typeface="Times New Roman"/>
              </a:rPr>
              <a:t>Step 5:</a:t>
            </a:r>
            <a:endParaRPr>
              <a:latin typeface="Times New Roman"/>
              <a:ea typeface="Times New Roman"/>
              <a:cs typeface="Times New Roman"/>
              <a:sym typeface="Times New Roman"/>
            </a:endParaRPr>
          </a:p>
          <a:p>
            <a:pPr indent="0" lvl="0" marL="0" rtl="0" algn="l">
              <a:lnSpc>
                <a:spcPct val="115000"/>
              </a:lnSpc>
              <a:spcBef>
                <a:spcPts val="1600"/>
              </a:spcBef>
              <a:spcAft>
                <a:spcPts val="0"/>
              </a:spcAft>
              <a:buSzPts val="1300"/>
              <a:buNone/>
            </a:pPr>
            <a:r>
              <a:rPr lang="en">
                <a:latin typeface="Times New Roman"/>
                <a:ea typeface="Times New Roman"/>
                <a:cs typeface="Times New Roman"/>
                <a:sym typeface="Times New Roman"/>
              </a:rPr>
              <a:t>Plug in the battery. Connect the cortex to a laptop with an orange A-to-A cable.</a:t>
            </a:r>
            <a:endParaRPr>
              <a:latin typeface="Times New Roman"/>
              <a:ea typeface="Times New Roman"/>
              <a:cs typeface="Times New Roman"/>
              <a:sym typeface="Times New Roman"/>
            </a:endParaRPr>
          </a:p>
          <a:p>
            <a:pPr indent="0" lvl="0" marL="0" rtl="0" algn="l">
              <a:lnSpc>
                <a:spcPct val="115000"/>
              </a:lnSpc>
              <a:spcBef>
                <a:spcPts val="1600"/>
              </a:spcBef>
              <a:spcAft>
                <a:spcPts val="1600"/>
              </a:spcAft>
              <a:buSzPts val="1300"/>
              <a:buNone/>
            </a:pPr>
            <a:r>
              <a:rPr lang="en">
                <a:latin typeface="Times New Roman"/>
                <a:ea typeface="Times New Roman"/>
                <a:cs typeface="Times New Roman"/>
                <a:sym typeface="Times New Roman"/>
              </a:rPr>
              <a:t>Now the test kit is ready to be programmed!</a:t>
            </a:r>
            <a:endParaRPr>
              <a:latin typeface="Times New Roman"/>
              <a:ea typeface="Times New Roman"/>
              <a:cs typeface="Times New Roman"/>
              <a:sym typeface="Times New Roman"/>
            </a:endParaRPr>
          </a:p>
        </p:txBody>
      </p:sp>
      <p:pic>
        <p:nvPicPr>
          <p:cNvPr id="168" name="Google Shape;168;p18"/>
          <p:cNvPicPr preferRelativeResize="0"/>
          <p:nvPr/>
        </p:nvPicPr>
        <p:blipFill rotWithShape="1">
          <a:blip r:embed="rId3">
            <a:alphaModFix/>
          </a:blip>
          <a:srcRect b="0" l="0" r="0" t="0"/>
          <a:stretch/>
        </p:blipFill>
        <p:spPr>
          <a:xfrm>
            <a:off x="568525" y="1406761"/>
            <a:ext cx="4142205" cy="2329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19"/>
          <p:cNvSpPr txBox="1"/>
          <p:nvPr>
            <p:ph type="title"/>
          </p:nvPr>
        </p:nvSpPr>
        <p:spPr>
          <a:xfrm>
            <a:off x="256350" y="1997400"/>
            <a:ext cx="7578300" cy="1148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b="1" lang="en" sz="3600">
                <a:latin typeface="Roboto"/>
                <a:ea typeface="Roboto"/>
                <a:cs typeface="Roboto"/>
                <a:sym typeface="Roboto"/>
              </a:rPr>
              <a:t>Programming the Test Kit</a:t>
            </a:r>
            <a:endParaRPr b="1" sz="3600">
              <a:latin typeface="Roboto"/>
              <a:ea typeface="Roboto"/>
              <a:cs typeface="Roboto"/>
              <a:sym typeface="Roboto"/>
            </a:endParaRPr>
          </a:p>
          <a:p>
            <a:pPr indent="457200" lvl="0" marL="2286000" rtl="0" algn="l">
              <a:lnSpc>
                <a:spcPct val="100000"/>
              </a:lnSpc>
              <a:spcBef>
                <a:spcPts val="0"/>
              </a:spcBef>
              <a:spcAft>
                <a:spcPts val="0"/>
              </a:spcAft>
              <a:buSzPts val="2800"/>
              <a:buNone/>
            </a:pPr>
            <a:r>
              <a:rPr b="1" lang="en" sz="3600">
                <a:latin typeface="Roboto"/>
                <a:ea typeface="Roboto"/>
                <a:cs typeface="Roboto"/>
                <a:sym typeface="Roboto"/>
              </a:rPr>
              <a:t>-- Setting Up</a:t>
            </a:r>
            <a:endParaRPr b="1" sz="3600">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0"/>
          <p:cNvSpPr txBox="1"/>
          <p:nvPr>
            <p:ph idx="1" type="body"/>
          </p:nvPr>
        </p:nvSpPr>
        <p:spPr>
          <a:xfrm>
            <a:off x="4160925" y="624475"/>
            <a:ext cx="4205400" cy="15312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Font typeface="Times New Roman"/>
              <a:buAutoNum type="arabicPeriod"/>
            </a:pPr>
            <a:r>
              <a:rPr lang="en">
                <a:latin typeface="Times New Roman"/>
                <a:ea typeface="Times New Roman"/>
                <a:cs typeface="Times New Roman"/>
                <a:sym typeface="Times New Roman"/>
              </a:rPr>
              <a:t>Double click on the ROBOTC icon.</a:t>
            </a:r>
            <a:endParaRPr>
              <a:latin typeface="Times New Roman"/>
              <a:ea typeface="Times New Roman"/>
              <a:cs typeface="Times New Roman"/>
              <a:sym typeface="Times New Roman"/>
            </a:endParaRPr>
          </a:p>
          <a:p>
            <a:pPr indent="-311150" lvl="0" marL="457200" rtl="0" algn="l">
              <a:lnSpc>
                <a:spcPct val="115000"/>
              </a:lnSpc>
              <a:spcBef>
                <a:spcPts val="0"/>
              </a:spcBef>
              <a:spcAft>
                <a:spcPts val="0"/>
              </a:spcAft>
              <a:buSzPts val="1300"/>
              <a:buFont typeface="Times New Roman"/>
              <a:buAutoNum type="arabicPeriod"/>
            </a:pPr>
            <a:r>
              <a:rPr lang="en">
                <a:latin typeface="Times New Roman"/>
                <a:ea typeface="Times New Roman"/>
                <a:cs typeface="Times New Roman"/>
                <a:sym typeface="Times New Roman"/>
              </a:rPr>
              <a:t>Click on “New File” in the top toolbar (or use the shortcut “ctrl-n”).</a:t>
            </a:r>
            <a:endParaRPr>
              <a:latin typeface="Times New Roman"/>
              <a:ea typeface="Times New Roman"/>
              <a:cs typeface="Times New Roman"/>
              <a:sym typeface="Times New Roman"/>
            </a:endParaRPr>
          </a:p>
          <a:p>
            <a:pPr indent="-311150" lvl="0" marL="457200" rtl="0" algn="l">
              <a:lnSpc>
                <a:spcPct val="115000"/>
              </a:lnSpc>
              <a:spcBef>
                <a:spcPts val="0"/>
              </a:spcBef>
              <a:spcAft>
                <a:spcPts val="0"/>
              </a:spcAft>
              <a:buSzPts val="1300"/>
              <a:buFont typeface="Times New Roman"/>
              <a:buAutoNum type="arabicPeriod"/>
            </a:pPr>
            <a:r>
              <a:rPr lang="en">
                <a:latin typeface="Times New Roman"/>
                <a:ea typeface="Times New Roman"/>
                <a:cs typeface="Times New Roman"/>
                <a:sym typeface="Times New Roman"/>
              </a:rPr>
              <a:t>On the top-left corner, click on “file -&gt; save as”, and save it at a proper location with a filename including the names of your group members.</a:t>
            </a:r>
            <a:endParaRPr>
              <a:latin typeface="Times New Roman"/>
              <a:ea typeface="Times New Roman"/>
              <a:cs typeface="Times New Roman"/>
              <a:sym typeface="Times New Roman"/>
            </a:endParaRPr>
          </a:p>
        </p:txBody>
      </p:sp>
      <p:pic>
        <p:nvPicPr>
          <p:cNvPr id="179" name="Google Shape;179;p20"/>
          <p:cNvPicPr preferRelativeResize="0"/>
          <p:nvPr/>
        </p:nvPicPr>
        <p:blipFill rotWithShape="1">
          <a:blip r:embed="rId3">
            <a:alphaModFix/>
          </a:blip>
          <a:srcRect b="34502" l="0" r="26643" t="0"/>
          <a:stretch/>
        </p:blipFill>
        <p:spPr>
          <a:xfrm>
            <a:off x="1347600" y="895075"/>
            <a:ext cx="1399600" cy="1260600"/>
          </a:xfrm>
          <a:prstGeom prst="rect">
            <a:avLst/>
          </a:prstGeom>
          <a:noFill/>
          <a:ln>
            <a:noFill/>
          </a:ln>
        </p:spPr>
      </p:pic>
      <p:pic>
        <p:nvPicPr>
          <p:cNvPr id="180" name="Google Shape;180;p20"/>
          <p:cNvPicPr preferRelativeResize="0"/>
          <p:nvPr/>
        </p:nvPicPr>
        <p:blipFill rotWithShape="1">
          <a:blip r:embed="rId4">
            <a:alphaModFix/>
          </a:blip>
          <a:srcRect b="0" l="0" r="0" t="0"/>
          <a:stretch/>
        </p:blipFill>
        <p:spPr>
          <a:xfrm>
            <a:off x="2076950" y="2629475"/>
            <a:ext cx="4990100" cy="1882775"/>
          </a:xfrm>
          <a:prstGeom prst="rect">
            <a:avLst/>
          </a:prstGeom>
          <a:noFill/>
          <a:ln>
            <a:noFill/>
          </a:ln>
        </p:spPr>
      </p:pic>
      <p:sp>
        <p:nvSpPr>
          <p:cNvPr id="181" name="Google Shape;181;p20"/>
          <p:cNvSpPr/>
          <p:nvPr/>
        </p:nvSpPr>
        <p:spPr>
          <a:xfrm>
            <a:off x="4784847" y="2987035"/>
            <a:ext cx="918000" cy="5493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0"/>
          <p:cNvSpPr/>
          <p:nvPr/>
        </p:nvSpPr>
        <p:spPr>
          <a:xfrm>
            <a:off x="2076950" y="2801350"/>
            <a:ext cx="537600" cy="2907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